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84" d="100"/>
          <a:sy n="84" d="100"/>
        </p:scale>
        <p:origin x="120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5/9/2023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475488"/>
            <a:ext cx="9905999" cy="53157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200" dirty="0" smtClean="0">
                <a:solidFill>
                  <a:schemeClr val="bg1"/>
                </a:solidFill>
              </a:rPr>
              <a:t>A. Közösségi </a:t>
            </a:r>
            <a:r>
              <a:rPr lang="hu-HU" sz="3200" dirty="0">
                <a:solidFill>
                  <a:schemeClr val="bg1"/>
                </a:solidFill>
              </a:rPr>
              <a:t>hálózatok biztonságos </a:t>
            </a:r>
            <a:r>
              <a:rPr lang="hu-HU" sz="3200" dirty="0" smtClean="0">
                <a:solidFill>
                  <a:schemeClr val="bg1"/>
                </a:solidFill>
              </a:rPr>
              <a:t>használata</a:t>
            </a:r>
          </a:p>
          <a:p>
            <a:pPr marL="0" indent="0">
              <a:buNone/>
            </a:pPr>
            <a:endParaRPr lang="hu-HU" sz="3200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051" y="1421320"/>
            <a:ext cx="7284720" cy="409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171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365760"/>
            <a:ext cx="9905999" cy="6217920"/>
          </a:xfrm>
        </p:spPr>
        <p:txBody>
          <a:bodyPr>
            <a:normAutofit fontScale="92500" lnSpcReduction="20000"/>
          </a:bodyPr>
          <a:lstStyle/>
          <a:p>
            <a:r>
              <a:rPr lang="hu-HU" dirty="0">
                <a:solidFill>
                  <a:schemeClr val="bg1"/>
                </a:solidFill>
              </a:rPr>
              <a:t>Főbb típusok</a:t>
            </a:r>
            <a:r>
              <a:rPr lang="hu-HU" dirty="0" smtClean="0">
                <a:solidFill>
                  <a:schemeClr val="bg1"/>
                </a:solidFill>
              </a:rPr>
              <a:t>:</a:t>
            </a:r>
          </a:p>
          <a:p>
            <a:pPr lvl="1"/>
            <a:r>
              <a:rPr lang="hu-HU" dirty="0" err="1">
                <a:solidFill>
                  <a:schemeClr val="bg1"/>
                </a:solidFill>
              </a:rPr>
              <a:t>Flaming</a:t>
            </a:r>
            <a:r>
              <a:rPr lang="hu-HU" dirty="0">
                <a:solidFill>
                  <a:schemeClr val="bg1"/>
                </a:solidFill>
              </a:rPr>
              <a:t> („lángháború”) – </a:t>
            </a:r>
            <a:r>
              <a:rPr lang="hu-HU" sz="1700" dirty="0">
                <a:solidFill>
                  <a:schemeClr val="bg1"/>
                </a:solidFill>
              </a:rPr>
              <a:t>durva és agresszív nyelvhasználatú online veszekedés, támadó jellegű hozzászólások küldése valakiről nyilvános fórumra. </a:t>
            </a:r>
            <a:endParaRPr lang="hu-HU" sz="1700" dirty="0" smtClean="0">
              <a:solidFill>
                <a:schemeClr val="bg1"/>
              </a:solidFill>
            </a:endParaRPr>
          </a:p>
          <a:p>
            <a:pPr lvl="1"/>
            <a:r>
              <a:rPr lang="hu-HU" dirty="0" err="1" smtClean="0">
                <a:solidFill>
                  <a:schemeClr val="bg1"/>
                </a:solidFill>
              </a:rPr>
              <a:t>Harrassment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>
                <a:solidFill>
                  <a:schemeClr val="bg1"/>
                </a:solidFill>
              </a:rPr>
              <a:t>(zaklatás) – </a:t>
            </a:r>
            <a:r>
              <a:rPr lang="hu-HU" sz="1700" dirty="0">
                <a:solidFill>
                  <a:schemeClr val="bg1"/>
                </a:solidFill>
              </a:rPr>
              <a:t>zaklató, igaztalan online üzenetek küldése. </a:t>
            </a:r>
            <a:endParaRPr lang="hu-HU" sz="1700" dirty="0" smtClean="0">
              <a:solidFill>
                <a:schemeClr val="bg1"/>
              </a:solidFill>
            </a:endParaRPr>
          </a:p>
          <a:p>
            <a:pPr lvl="1"/>
            <a:r>
              <a:rPr lang="hu-HU" dirty="0" err="1" smtClean="0">
                <a:solidFill>
                  <a:schemeClr val="bg1"/>
                </a:solidFill>
              </a:rPr>
              <a:t>Denigration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>
                <a:solidFill>
                  <a:schemeClr val="bg1"/>
                </a:solidFill>
              </a:rPr>
              <a:t>(befeketítés) – </a:t>
            </a:r>
            <a:r>
              <a:rPr lang="hu-HU" sz="1700" dirty="0">
                <a:solidFill>
                  <a:schemeClr val="bg1"/>
                </a:solidFill>
              </a:rPr>
              <a:t>a reputációt romboló rosszindulatú pletykák és rémhírek </a:t>
            </a:r>
            <a:r>
              <a:rPr lang="hu-HU" sz="1700" dirty="0" smtClean="0">
                <a:solidFill>
                  <a:schemeClr val="bg1"/>
                </a:solidFill>
              </a:rPr>
              <a:t>küldése</a:t>
            </a:r>
            <a:r>
              <a:rPr lang="hu-HU" sz="1700" dirty="0">
                <a:solidFill>
                  <a:schemeClr val="bg1"/>
                </a:solidFill>
              </a:rPr>
              <a:t>, kiposztolása, terjesztése. </a:t>
            </a:r>
            <a:endParaRPr lang="hu-HU" sz="1700" dirty="0" smtClean="0">
              <a:solidFill>
                <a:schemeClr val="bg1"/>
              </a:solidFill>
            </a:endParaRPr>
          </a:p>
          <a:p>
            <a:pPr lvl="1"/>
            <a:r>
              <a:rPr lang="hu-HU" dirty="0" err="1" smtClean="0">
                <a:solidFill>
                  <a:schemeClr val="bg1"/>
                </a:solidFill>
              </a:rPr>
              <a:t>Exclusion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>
                <a:solidFill>
                  <a:schemeClr val="bg1"/>
                </a:solidFill>
              </a:rPr>
              <a:t>(kiközösítés) – </a:t>
            </a:r>
            <a:r>
              <a:rPr lang="hu-HU" sz="1700" dirty="0">
                <a:solidFill>
                  <a:schemeClr val="bg1"/>
                </a:solidFill>
              </a:rPr>
              <a:t>online közösség tagjának kirekesztése a csoportból. </a:t>
            </a:r>
            <a:endParaRPr lang="hu-HU" sz="1700" dirty="0" smtClean="0">
              <a:solidFill>
                <a:schemeClr val="bg1"/>
              </a:solidFill>
            </a:endParaRPr>
          </a:p>
          <a:p>
            <a:pPr lvl="1"/>
            <a:r>
              <a:rPr lang="hu-HU" dirty="0" err="1" smtClean="0">
                <a:solidFill>
                  <a:schemeClr val="bg1"/>
                </a:solidFill>
              </a:rPr>
              <a:t>Impersonation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>
                <a:solidFill>
                  <a:schemeClr val="bg1"/>
                </a:solidFill>
              </a:rPr>
              <a:t>(személyiséglopás) – </a:t>
            </a:r>
            <a:r>
              <a:rPr lang="hu-HU" sz="1700" dirty="0">
                <a:solidFill>
                  <a:schemeClr val="bg1"/>
                </a:solidFill>
              </a:rPr>
              <a:t>egy másik személy online profiljában jelenik meg, veszélyeztetve az áldozatot és/vagy annak reputációját. </a:t>
            </a:r>
            <a:endParaRPr lang="hu-HU" dirty="0" smtClean="0">
              <a:solidFill>
                <a:schemeClr val="bg1"/>
              </a:solidFill>
            </a:endParaRPr>
          </a:p>
          <a:p>
            <a:pPr lvl="1"/>
            <a:r>
              <a:rPr lang="hu-HU" dirty="0" smtClean="0">
                <a:solidFill>
                  <a:schemeClr val="bg1"/>
                </a:solidFill>
              </a:rPr>
              <a:t>Outing </a:t>
            </a:r>
            <a:r>
              <a:rPr lang="hu-HU" dirty="0">
                <a:solidFill>
                  <a:schemeClr val="bg1"/>
                </a:solidFill>
              </a:rPr>
              <a:t>(kibeszélés) – </a:t>
            </a:r>
            <a:r>
              <a:rPr lang="hu-HU" sz="1700" dirty="0">
                <a:solidFill>
                  <a:schemeClr val="bg1"/>
                </a:solidFill>
              </a:rPr>
              <a:t>titkok, pletykák vagy egyéb személyes információk engedély nélküli megosztása másokkal. </a:t>
            </a:r>
            <a:endParaRPr lang="hu-HU" sz="1700" dirty="0" smtClean="0">
              <a:solidFill>
                <a:schemeClr val="bg1"/>
              </a:solidFill>
            </a:endParaRPr>
          </a:p>
          <a:p>
            <a:pPr lvl="1"/>
            <a:r>
              <a:rPr lang="hu-HU" dirty="0" err="1" smtClean="0">
                <a:solidFill>
                  <a:schemeClr val="bg1"/>
                </a:solidFill>
              </a:rPr>
              <a:t>Trickery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>
                <a:solidFill>
                  <a:schemeClr val="bg1"/>
                </a:solidFill>
              </a:rPr>
              <a:t>(„</a:t>
            </a:r>
            <a:r>
              <a:rPr lang="hu-HU" dirty="0" err="1">
                <a:solidFill>
                  <a:schemeClr val="bg1"/>
                </a:solidFill>
              </a:rPr>
              <a:t>trükközés</a:t>
            </a:r>
            <a:r>
              <a:rPr lang="hu-HU" dirty="0">
                <a:solidFill>
                  <a:schemeClr val="bg1"/>
                </a:solidFill>
              </a:rPr>
              <a:t>”, becsapás) – </a:t>
            </a:r>
            <a:r>
              <a:rPr lang="hu-HU" sz="1700" dirty="0">
                <a:solidFill>
                  <a:schemeClr val="bg1"/>
                </a:solidFill>
              </a:rPr>
              <a:t>személyes adatok megszerzése megtévesztéssel, majd az információ, adat megosztása. </a:t>
            </a:r>
            <a:endParaRPr lang="hu-HU" sz="1700" dirty="0" smtClean="0">
              <a:solidFill>
                <a:schemeClr val="bg1"/>
              </a:solidFill>
            </a:endParaRPr>
          </a:p>
          <a:p>
            <a:pPr lvl="1"/>
            <a:r>
              <a:rPr lang="hu-HU" dirty="0" err="1" smtClean="0">
                <a:solidFill>
                  <a:schemeClr val="bg1"/>
                </a:solidFill>
              </a:rPr>
              <a:t>Cyberstalking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>
                <a:solidFill>
                  <a:schemeClr val="bg1"/>
                </a:solidFill>
              </a:rPr>
              <a:t>(online zaklatás) – </a:t>
            </a:r>
            <a:r>
              <a:rPr lang="hu-HU" sz="1700" dirty="0">
                <a:solidFill>
                  <a:schemeClr val="bg1"/>
                </a:solidFill>
              </a:rPr>
              <a:t>az áldozat online szokásainak megfigyelése, és támadó jellegű kijátszása </a:t>
            </a:r>
            <a:endParaRPr lang="hu-HU" sz="1700" dirty="0" smtClean="0">
              <a:solidFill>
                <a:schemeClr val="bg1"/>
              </a:solidFill>
            </a:endParaRPr>
          </a:p>
          <a:p>
            <a:pPr lvl="1"/>
            <a:r>
              <a:rPr lang="hu-HU" dirty="0" err="1" smtClean="0">
                <a:solidFill>
                  <a:schemeClr val="bg1"/>
                </a:solidFill>
              </a:rPr>
              <a:t>Cyberthreats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>
                <a:solidFill>
                  <a:schemeClr val="bg1"/>
                </a:solidFill>
              </a:rPr>
              <a:t>(online fenyegetések) – </a:t>
            </a:r>
            <a:r>
              <a:rPr lang="hu-HU" sz="1700" dirty="0">
                <a:solidFill>
                  <a:schemeClr val="bg1"/>
                </a:solidFill>
              </a:rPr>
              <a:t>közvetlen fenyegetések vagy nyugtalanító kijelen-</a:t>
            </a:r>
            <a:r>
              <a:rPr lang="hu-HU" sz="1700" dirty="0" err="1">
                <a:solidFill>
                  <a:schemeClr val="bg1"/>
                </a:solidFill>
              </a:rPr>
              <a:t>tések</a:t>
            </a:r>
            <a:r>
              <a:rPr lang="hu-HU" sz="1700" dirty="0">
                <a:solidFill>
                  <a:schemeClr val="bg1"/>
                </a:solidFill>
              </a:rPr>
              <a:t>, amelyekből úgy tűnik, hogy a szerző érzelmileg felkavart, és fontolgatja, hogy valaki mást, vagy magát bántja, illetőleg öngyilkosságot követ el</a:t>
            </a:r>
            <a:r>
              <a:rPr lang="hu-HU" sz="1700" dirty="0" smtClean="0">
                <a:solidFill>
                  <a:schemeClr val="bg1"/>
                </a:solidFill>
              </a:rPr>
              <a:t>.</a:t>
            </a:r>
          </a:p>
          <a:p>
            <a:pPr lvl="1"/>
            <a:r>
              <a:rPr lang="hu-HU" dirty="0" err="1">
                <a:solidFill>
                  <a:schemeClr val="bg1"/>
                </a:solidFill>
              </a:rPr>
              <a:t>Sexting</a:t>
            </a:r>
            <a:r>
              <a:rPr lang="hu-HU" dirty="0">
                <a:solidFill>
                  <a:schemeClr val="bg1"/>
                </a:solidFill>
              </a:rPr>
              <a:t> (szexting) </a:t>
            </a:r>
            <a:r>
              <a:rPr lang="hu-HU" sz="1700" dirty="0">
                <a:solidFill>
                  <a:schemeClr val="bg1"/>
                </a:solidFill>
              </a:rPr>
              <a:t>– a „text” (szöveg) és a szex szavak összevonása. Az elkövető </a:t>
            </a:r>
            <a:r>
              <a:rPr lang="hu-HU" sz="1700" dirty="0" smtClean="0">
                <a:solidFill>
                  <a:schemeClr val="bg1"/>
                </a:solidFill>
              </a:rPr>
              <a:t>szexuálisan </a:t>
            </a:r>
            <a:r>
              <a:rPr lang="hu-HU" sz="1700" dirty="0">
                <a:solidFill>
                  <a:schemeClr val="bg1"/>
                </a:solidFill>
              </a:rPr>
              <a:t>provokatív, saját maga által készített meztelen képeket vagy nyíltan szexuális tartalmú szöveget küld el online. </a:t>
            </a:r>
          </a:p>
        </p:txBody>
      </p:sp>
    </p:spTree>
    <p:extLst>
      <p:ext uri="{BB962C8B-B14F-4D97-AF65-F5344CB8AC3E}">
        <p14:creationId xmlns:p14="http://schemas.microsoft.com/office/powerpoint/2010/main" val="732450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400050"/>
            <a:ext cx="9905999" cy="6263640"/>
          </a:xfrm>
        </p:spPr>
        <p:txBody>
          <a:bodyPr>
            <a:norm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Gyakorlati megvalósulások:</a:t>
            </a:r>
          </a:p>
          <a:p>
            <a:pPr lvl="1"/>
            <a:r>
              <a:rPr lang="hu-HU" sz="1800" dirty="0" smtClean="0">
                <a:solidFill>
                  <a:schemeClr val="bg1"/>
                </a:solidFill>
              </a:rPr>
              <a:t>Felzaklató </a:t>
            </a:r>
            <a:r>
              <a:rPr lang="hu-HU" sz="1800" dirty="0">
                <a:solidFill>
                  <a:schemeClr val="bg1"/>
                </a:solidFill>
              </a:rPr>
              <a:t>tartalmú anonim üzenetek (szöveg, kép, videó) küldése e-mailben, SMS-ben, chaten vagy közösségi oldalon </a:t>
            </a:r>
          </a:p>
          <a:p>
            <a:pPr lvl="1"/>
            <a:r>
              <a:rPr lang="hu-HU" sz="1800" dirty="0" smtClean="0">
                <a:solidFill>
                  <a:schemeClr val="bg1"/>
                </a:solidFill>
              </a:rPr>
              <a:t>Személyes </a:t>
            </a:r>
            <a:r>
              <a:rPr lang="hu-HU" sz="1800" dirty="0">
                <a:solidFill>
                  <a:schemeClr val="bg1"/>
                </a:solidFill>
              </a:rPr>
              <a:t>felhasználói fiókba (e-mail, közösségi oldal, stb.) való jogosulatlan belépés, </a:t>
            </a:r>
            <a:endParaRPr lang="hu-HU" sz="1800" dirty="0" smtClean="0">
              <a:solidFill>
                <a:schemeClr val="bg1"/>
              </a:solidFill>
            </a:endParaRPr>
          </a:p>
          <a:p>
            <a:pPr lvl="1"/>
            <a:r>
              <a:rPr lang="hu-HU" sz="1800" dirty="0" smtClean="0">
                <a:solidFill>
                  <a:schemeClr val="bg1"/>
                </a:solidFill>
              </a:rPr>
              <a:t>Valaki </a:t>
            </a:r>
            <a:r>
              <a:rPr lang="hu-HU" sz="1800" dirty="0">
                <a:solidFill>
                  <a:schemeClr val="bg1"/>
                </a:solidFill>
              </a:rPr>
              <a:t>más online személyiségével való visszaélés, </a:t>
            </a:r>
            <a:endParaRPr lang="hu-HU" sz="1800" dirty="0" smtClean="0">
              <a:solidFill>
                <a:schemeClr val="bg1"/>
              </a:solidFill>
            </a:endParaRPr>
          </a:p>
          <a:p>
            <a:pPr lvl="1"/>
            <a:r>
              <a:rPr lang="hu-HU" sz="1800" dirty="0" smtClean="0">
                <a:solidFill>
                  <a:schemeClr val="bg1"/>
                </a:solidFill>
              </a:rPr>
              <a:t>Bármilyen </a:t>
            </a:r>
            <a:r>
              <a:rPr lang="hu-HU" sz="1800" dirty="0">
                <a:solidFill>
                  <a:schemeClr val="bg1"/>
                </a:solidFill>
              </a:rPr>
              <a:t>privát információ megszerzése és annak beleegyezés nélküli elterjesztése, </a:t>
            </a:r>
            <a:endParaRPr lang="hu-HU" sz="1800" dirty="0" smtClean="0">
              <a:solidFill>
                <a:schemeClr val="bg1"/>
              </a:solidFill>
            </a:endParaRPr>
          </a:p>
          <a:p>
            <a:pPr lvl="1"/>
            <a:r>
              <a:rPr lang="hu-HU" sz="1800" dirty="0" smtClean="0">
                <a:solidFill>
                  <a:schemeClr val="bg1"/>
                </a:solidFill>
              </a:rPr>
              <a:t>Személyes </a:t>
            </a:r>
            <a:r>
              <a:rPr lang="hu-HU" sz="1800" dirty="0">
                <a:solidFill>
                  <a:schemeClr val="bg1"/>
                </a:solidFill>
              </a:rPr>
              <a:t>kép vagy videó szerkesztése úgy, hogy az azon szereplőt megalázó helyzetbe hozza vagy nevetségessé tegye, s ennek a terjesztése, </a:t>
            </a:r>
            <a:endParaRPr lang="hu-HU" sz="1800" dirty="0" smtClean="0">
              <a:solidFill>
                <a:schemeClr val="bg1"/>
              </a:solidFill>
            </a:endParaRPr>
          </a:p>
          <a:p>
            <a:pPr lvl="1"/>
            <a:r>
              <a:rPr lang="hu-HU" sz="1800" dirty="0" smtClean="0">
                <a:solidFill>
                  <a:schemeClr val="bg1"/>
                </a:solidFill>
              </a:rPr>
              <a:t>Mobiltelefonra </a:t>
            </a:r>
            <a:r>
              <a:rPr lang="hu-HU" sz="1800" dirty="0">
                <a:solidFill>
                  <a:schemeClr val="bg1"/>
                </a:solidFill>
              </a:rPr>
              <a:t>érkező anonim hívások, </a:t>
            </a:r>
            <a:endParaRPr lang="hu-HU" sz="1800" dirty="0" smtClean="0">
              <a:solidFill>
                <a:schemeClr val="bg1"/>
              </a:solidFill>
            </a:endParaRPr>
          </a:p>
          <a:p>
            <a:pPr lvl="1"/>
            <a:r>
              <a:rPr lang="hu-HU" sz="1800" dirty="0" smtClean="0">
                <a:solidFill>
                  <a:schemeClr val="bg1"/>
                </a:solidFill>
              </a:rPr>
              <a:t>Honlap </a:t>
            </a:r>
            <a:r>
              <a:rPr lang="hu-HU" sz="1800" dirty="0">
                <a:solidFill>
                  <a:schemeClr val="bg1"/>
                </a:solidFill>
              </a:rPr>
              <a:t>vagy blog létrehozása valakinek a lejáratása céljából, </a:t>
            </a:r>
            <a:endParaRPr lang="hu-HU" sz="1800" dirty="0" smtClean="0">
              <a:solidFill>
                <a:schemeClr val="bg1"/>
              </a:solidFill>
            </a:endParaRPr>
          </a:p>
          <a:p>
            <a:pPr lvl="1"/>
            <a:r>
              <a:rPr lang="hu-HU" sz="1800" dirty="0" smtClean="0">
                <a:solidFill>
                  <a:schemeClr val="bg1"/>
                </a:solidFill>
              </a:rPr>
              <a:t>Személyes </a:t>
            </a:r>
            <a:r>
              <a:rPr lang="hu-HU" sz="1800" dirty="0">
                <a:solidFill>
                  <a:schemeClr val="bg1"/>
                </a:solidFill>
              </a:rPr>
              <a:t>honlap, blog feltörése és módosítása, </a:t>
            </a:r>
            <a:endParaRPr lang="hu-HU" sz="1800" dirty="0" smtClean="0">
              <a:solidFill>
                <a:schemeClr val="bg1"/>
              </a:solidFill>
            </a:endParaRPr>
          </a:p>
          <a:p>
            <a:pPr lvl="1"/>
            <a:r>
              <a:rPr lang="hu-HU" sz="1800" dirty="0" smtClean="0">
                <a:solidFill>
                  <a:schemeClr val="bg1"/>
                </a:solidFill>
              </a:rPr>
              <a:t>Internetes </a:t>
            </a:r>
            <a:r>
              <a:rPr lang="hu-HU" sz="1800" dirty="0">
                <a:solidFill>
                  <a:schemeClr val="bg1"/>
                </a:solidFill>
              </a:rPr>
              <a:t>szolgáltató vagy a hatóságok valótlan tájékoztatása annak érdekében, hogy </a:t>
            </a:r>
            <a:r>
              <a:rPr lang="hu-HU" sz="1800" dirty="0" smtClean="0">
                <a:solidFill>
                  <a:schemeClr val="bg1"/>
                </a:solidFill>
              </a:rPr>
              <a:t>valakit </a:t>
            </a:r>
            <a:r>
              <a:rPr lang="hu-HU" sz="1800" dirty="0">
                <a:solidFill>
                  <a:schemeClr val="bg1"/>
                </a:solidFill>
              </a:rPr>
              <a:t>hátrányos következmény érjen, például kizárják egy honlapról, vagy házkutatást </a:t>
            </a:r>
            <a:r>
              <a:rPr lang="hu-HU" sz="1800" dirty="0" smtClean="0">
                <a:solidFill>
                  <a:schemeClr val="bg1"/>
                </a:solidFill>
              </a:rPr>
              <a:t>tartsanak nála,</a:t>
            </a:r>
          </a:p>
          <a:p>
            <a:pPr lvl="1"/>
            <a:r>
              <a:rPr lang="hu-HU" sz="1800" dirty="0" smtClean="0">
                <a:solidFill>
                  <a:schemeClr val="bg1"/>
                </a:solidFill>
              </a:rPr>
              <a:t>Rosszindulatú </a:t>
            </a:r>
            <a:r>
              <a:rPr lang="hu-HU" sz="1800" dirty="0">
                <a:solidFill>
                  <a:schemeClr val="bg1"/>
                </a:solidFill>
              </a:rPr>
              <a:t>pletykák terjesztése online eszközök segítségével, </a:t>
            </a:r>
            <a:endParaRPr lang="hu-HU" sz="1800" dirty="0" smtClean="0">
              <a:solidFill>
                <a:schemeClr val="bg1"/>
              </a:solidFill>
            </a:endParaRPr>
          </a:p>
          <a:p>
            <a:pPr lvl="1"/>
            <a:r>
              <a:rPr lang="hu-HU" sz="1800" dirty="0" smtClean="0">
                <a:solidFill>
                  <a:schemeClr val="bg1"/>
                </a:solidFill>
              </a:rPr>
              <a:t>Online </a:t>
            </a:r>
            <a:r>
              <a:rPr lang="hu-HU" sz="1800" dirty="0">
                <a:solidFill>
                  <a:schemeClr val="bg1"/>
                </a:solidFill>
              </a:rPr>
              <a:t>hozzáférés meggátlása – például jelszóváltoztatással, </a:t>
            </a:r>
            <a:endParaRPr lang="hu-HU" sz="1800" dirty="0" smtClean="0">
              <a:solidFill>
                <a:schemeClr val="bg1"/>
              </a:solidFill>
            </a:endParaRPr>
          </a:p>
          <a:p>
            <a:pPr lvl="1"/>
            <a:r>
              <a:rPr lang="hu-HU" sz="1800" dirty="0" smtClean="0">
                <a:solidFill>
                  <a:schemeClr val="bg1"/>
                </a:solidFill>
              </a:rPr>
              <a:t>Kirekesztés</a:t>
            </a:r>
            <a:r>
              <a:rPr lang="hu-HU" sz="1800" dirty="0">
                <a:solidFill>
                  <a:schemeClr val="bg1"/>
                </a:solidFill>
              </a:rPr>
              <a:t>, negligálás („levegőnek nézés”) online környezetben.</a:t>
            </a:r>
          </a:p>
        </p:txBody>
      </p:sp>
    </p:spTree>
    <p:extLst>
      <p:ext uri="{BB962C8B-B14F-4D97-AF65-F5344CB8AC3E}">
        <p14:creationId xmlns:p14="http://schemas.microsoft.com/office/powerpoint/2010/main" val="3501554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354330"/>
            <a:ext cx="9905999" cy="5715000"/>
          </a:xfrm>
        </p:spPr>
        <p:txBody>
          <a:bodyPr/>
          <a:lstStyle/>
          <a:p>
            <a:pPr algn="just"/>
            <a:r>
              <a:rPr lang="hu-HU" dirty="0" smtClean="0">
                <a:solidFill>
                  <a:schemeClr val="bg1"/>
                </a:solidFill>
              </a:rPr>
              <a:t>1. Agresszorok és áldozatok</a:t>
            </a:r>
          </a:p>
          <a:p>
            <a:pPr lvl="1" algn="just"/>
            <a:r>
              <a:rPr lang="hu-HU" dirty="0" smtClean="0">
                <a:solidFill>
                  <a:schemeClr val="bg1"/>
                </a:solidFill>
              </a:rPr>
              <a:t>passzív áldozat, „idegesítő gyerek”, provokátorok, agresszív áldozat</a:t>
            </a:r>
          </a:p>
          <a:p>
            <a:pPr lvl="1" algn="just"/>
            <a:r>
              <a:rPr lang="hu-HU" dirty="0" smtClean="0">
                <a:solidFill>
                  <a:schemeClr val="bg1"/>
                </a:solidFill>
              </a:rPr>
              <a:t>Az áldozatok tulajdonságai:</a:t>
            </a:r>
          </a:p>
          <a:p>
            <a:pPr marL="914400" lvl="2" indent="0" algn="just">
              <a:buNone/>
            </a:pPr>
            <a:r>
              <a:rPr lang="hu-HU" dirty="0" smtClean="0">
                <a:solidFill>
                  <a:schemeClr val="bg1"/>
                </a:solidFill>
              </a:rPr>
              <a:t>Szorongásos viselkedés, Érzékeny, Visszahúzódó, Csendes, Az </a:t>
            </a:r>
            <a:r>
              <a:rPr lang="hu-HU" dirty="0">
                <a:solidFill>
                  <a:schemeClr val="bg1"/>
                </a:solidFill>
              </a:rPr>
              <a:t>énképük általában </a:t>
            </a:r>
            <a:r>
              <a:rPr lang="hu-HU" dirty="0" smtClean="0">
                <a:solidFill>
                  <a:schemeClr val="bg1"/>
                </a:solidFill>
              </a:rPr>
              <a:t>negatív,</a:t>
            </a:r>
          </a:p>
          <a:p>
            <a:pPr marL="914400" lvl="2" indent="0" algn="just">
              <a:buNone/>
            </a:pPr>
            <a:r>
              <a:rPr lang="hu-HU" dirty="0" smtClean="0">
                <a:solidFill>
                  <a:schemeClr val="bg1"/>
                </a:solidFill>
              </a:rPr>
              <a:t>Önértékelésük alacsony, Csúnyának</a:t>
            </a:r>
            <a:r>
              <a:rPr lang="hu-HU" dirty="0">
                <a:solidFill>
                  <a:schemeClr val="bg1"/>
                </a:solidFill>
              </a:rPr>
              <a:t>, butának, szerencsétlennek tartják </a:t>
            </a:r>
            <a:r>
              <a:rPr lang="hu-HU" dirty="0" smtClean="0">
                <a:solidFill>
                  <a:schemeClr val="bg1"/>
                </a:solidFill>
              </a:rPr>
              <a:t>magukat</a:t>
            </a:r>
          </a:p>
          <a:p>
            <a:pPr lvl="1" algn="just"/>
            <a:r>
              <a:rPr lang="hu-HU" dirty="0" smtClean="0">
                <a:solidFill>
                  <a:schemeClr val="bg1"/>
                </a:solidFill>
              </a:rPr>
              <a:t>Az agresszorok tulajdonságai:</a:t>
            </a:r>
          </a:p>
          <a:p>
            <a:pPr marL="914400" lvl="2" indent="0" algn="just">
              <a:buNone/>
            </a:pPr>
            <a:r>
              <a:rPr lang="hu-HU" dirty="0" smtClean="0">
                <a:solidFill>
                  <a:schemeClr val="bg1"/>
                </a:solidFill>
              </a:rPr>
              <a:t>Agresszívak, </a:t>
            </a:r>
            <a:r>
              <a:rPr lang="hu-HU" dirty="0" err="1" smtClean="0">
                <a:solidFill>
                  <a:schemeClr val="bg1"/>
                </a:solidFill>
              </a:rPr>
              <a:t>Elfogadóak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>
                <a:solidFill>
                  <a:schemeClr val="bg1"/>
                </a:solidFill>
              </a:rPr>
              <a:t>az agresszióval </a:t>
            </a:r>
            <a:r>
              <a:rPr lang="hu-HU" dirty="0" smtClean="0">
                <a:solidFill>
                  <a:schemeClr val="bg1"/>
                </a:solidFill>
              </a:rPr>
              <a:t>szemben, Önértékelésük magas, Énképük pozitív,</a:t>
            </a:r>
          </a:p>
          <a:p>
            <a:pPr marL="914400" lvl="2" indent="0" algn="just">
              <a:buNone/>
            </a:pPr>
            <a:r>
              <a:rPr lang="hu-HU" dirty="0" smtClean="0">
                <a:solidFill>
                  <a:schemeClr val="bg1"/>
                </a:solidFill>
              </a:rPr>
              <a:t>Empátiájuk </a:t>
            </a:r>
            <a:r>
              <a:rPr lang="hu-HU" dirty="0">
                <a:solidFill>
                  <a:schemeClr val="bg1"/>
                </a:solidFill>
              </a:rPr>
              <a:t>átlag alatti – felmérések azt mutatják, hogy nincsenek tisztában azzal, hogy </a:t>
            </a:r>
            <a:r>
              <a:rPr lang="hu-HU" dirty="0" smtClean="0">
                <a:solidFill>
                  <a:schemeClr val="bg1"/>
                </a:solidFill>
              </a:rPr>
              <a:t>milyen </a:t>
            </a:r>
            <a:r>
              <a:rPr lang="hu-HU" dirty="0">
                <a:solidFill>
                  <a:schemeClr val="bg1"/>
                </a:solidFill>
              </a:rPr>
              <a:t>szenvedéseket okoznak a másiknak</a:t>
            </a:r>
            <a:r>
              <a:rPr lang="hu-HU" dirty="0" smtClean="0">
                <a:solidFill>
                  <a:schemeClr val="bg1"/>
                </a:solidFill>
              </a:rPr>
              <a:t>.</a:t>
            </a:r>
          </a:p>
          <a:p>
            <a:pPr lvl="1" algn="just"/>
            <a:r>
              <a:rPr lang="hu-HU" dirty="0" smtClean="0">
                <a:solidFill>
                  <a:schemeClr val="bg1"/>
                </a:solidFill>
              </a:rPr>
              <a:t>A szemlélődők</a:t>
            </a:r>
          </a:p>
        </p:txBody>
      </p:sp>
    </p:spTree>
    <p:extLst>
      <p:ext uri="{BB962C8B-B14F-4D97-AF65-F5344CB8AC3E}">
        <p14:creationId xmlns:p14="http://schemas.microsoft.com/office/powerpoint/2010/main" val="2738575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400050"/>
            <a:ext cx="9905999" cy="5657850"/>
          </a:xfrm>
        </p:spPr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2. </a:t>
            </a:r>
            <a:r>
              <a:rPr lang="hu-HU" dirty="0" smtClean="0">
                <a:solidFill>
                  <a:schemeClr val="bg1"/>
                </a:solidFill>
              </a:rPr>
              <a:t>Következmények </a:t>
            </a:r>
            <a:r>
              <a:rPr lang="hu-HU" dirty="0">
                <a:solidFill>
                  <a:schemeClr val="bg1"/>
                </a:solidFill>
              </a:rPr>
              <a:t>és a lehetséges segítség a </a:t>
            </a:r>
            <a:r>
              <a:rPr lang="hu-HU" dirty="0" smtClean="0">
                <a:solidFill>
                  <a:schemeClr val="bg1"/>
                </a:solidFill>
              </a:rPr>
              <a:t>bajban</a:t>
            </a:r>
          </a:p>
          <a:p>
            <a:pPr marL="457200" lvl="1" indent="0">
              <a:buNone/>
            </a:pPr>
            <a:r>
              <a:rPr lang="hu-HU" dirty="0" smtClean="0">
                <a:solidFill>
                  <a:schemeClr val="bg1"/>
                </a:solidFill>
              </a:rPr>
              <a:t>súlyos </a:t>
            </a:r>
            <a:r>
              <a:rPr lang="hu-HU" dirty="0">
                <a:solidFill>
                  <a:schemeClr val="bg1"/>
                </a:solidFill>
              </a:rPr>
              <a:t>pszichés és szociális következmények, könnyen depresszióssá válhatnak, </a:t>
            </a:r>
            <a:r>
              <a:rPr lang="hu-HU" dirty="0" smtClean="0">
                <a:solidFill>
                  <a:schemeClr val="bg1"/>
                </a:solidFill>
              </a:rPr>
              <a:t>szorongásos </a:t>
            </a:r>
            <a:r>
              <a:rPr lang="hu-HU" dirty="0">
                <a:solidFill>
                  <a:schemeClr val="bg1"/>
                </a:solidFill>
              </a:rPr>
              <a:t>betegségek, poszttraumás stressz szindróma (PTSD), függés különböző kábítószerektől, súlyosabb esetben </a:t>
            </a:r>
            <a:r>
              <a:rPr lang="hu-HU" dirty="0" smtClean="0">
                <a:solidFill>
                  <a:schemeClr val="bg1"/>
                </a:solidFill>
              </a:rPr>
              <a:t>öngyilkosság</a:t>
            </a:r>
          </a:p>
          <a:p>
            <a:pPr marL="457200" lvl="1" indent="0">
              <a:buNone/>
            </a:pPr>
            <a:r>
              <a:rPr lang="hu-HU" dirty="0">
                <a:solidFill>
                  <a:schemeClr val="bg1"/>
                </a:solidFill>
              </a:rPr>
              <a:t>pszichoszomatikus tünetei is lehetnek: </a:t>
            </a:r>
            <a:r>
              <a:rPr lang="hu-HU" dirty="0" smtClean="0">
                <a:solidFill>
                  <a:schemeClr val="bg1"/>
                </a:solidFill>
              </a:rPr>
              <a:t>fejfájás</a:t>
            </a:r>
            <a:r>
              <a:rPr lang="hu-HU" dirty="0">
                <a:solidFill>
                  <a:schemeClr val="bg1"/>
                </a:solidFill>
              </a:rPr>
              <a:t>, hasi panaszok, álmatlanság, többet </a:t>
            </a:r>
            <a:r>
              <a:rPr lang="hu-HU" dirty="0" smtClean="0">
                <a:solidFill>
                  <a:schemeClr val="bg1"/>
                </a:solidFill>
              </a:rPr>
              <a:t>hiányoznak </a:t>
            </a:r>
            <a:r>
              <a:rPr lang="hu-HU" dirty="0">
                <a:solidFill>
                  <a:schemeClr val="bg1"/>
                </a:solidFill>
              </a:rPr>
              <a:t>az iskolából, nehezebben megy nekik a </a:t>
            </a:r>
            <a:endParaRPr lang="hu-HU" dirty="0" smtClean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lang="hu-HU" dirty="0" smtClean="0">
                <a:solidFill>
                  <a:schemeClr val="bg1"/>
                </a:solidFill>
              </a:rPr>
              <a:t>tanulás, romlanak </a:t>
            </a:r>
            <a:r>
              <a:rPr lang="hu-HU" dirty="0">
                <a:solidFill>
                  <a:schemeClr val="bg1"/>
                </a:solidFill>
              </a:rPr>
              <a:t>a jegyeik, </a:t>
            </a:r>
            <a:r>
              <a:rPr lang="hu-HU" dirty="0" smtClean="0">
                <a:solidFill>
                  <a:schemeClr val="bg1"/>
                </a:solidFill>
              </a:rPr>
              <a:t>falcolás, </a:t>
            </a:r>
            <a:r>
              <a:rPr lang="hu-HU" dirty="0">
                <a:solidFill>
                  <a:schemeClr val="bg1"/>
                </a:solidFill>
              </a:rPr>
              <a:t>nem beszélve </a:t>
            </a:r>
            <a:endParaRPr lang="hu-HU" dirty="0" smtClean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lang="hu-HU" dirty="0" smtClean="0">
                <a:solidFill>
                  <a:schemeClr val="bg1"/>
                </a:solidFill>
              </a:rPr>
              <a:t>az </a:t>
            </a:r>
            <a:r>
              <a:rPr lang="hu-HU" dirty="0">
                <a:solidFill>
                  <a:schemeClr val="bg1"/>
                </a:solidFill>
              </a:rPr>
              <a:t>ilyen </a:t>
            </a:r>
            <a:r>
              <a:rPr lang="hu-HU" dirty="0" smtClean="0">
                <a:solidFill>
                  <a:schemeClr val="bg1"/>
                </a:solidFill>
              </a:rPr>
              <a:t>traumák </a:t>
            </a:r>
            <a:r>
              <a:rPr lang="hu-HU" dirty="0">
                <a:solidFill>
                  <a:schemeClr val="bg1"/>
                </a:solidFill>
              </a:rPr>
              <a:t>felnőttkori hatásairól</a:t>
            </a:r>
            <a:r>
              <a:rPr lang="hu-HU" dirty="0" smtClean="0">
                <a:solidFill>
                  <a:schemeClr val="bg1"/>
                </a:solidFill>
              </a:rPr>
              <a:t>.</a:t>
            </a:r>
          </a:p>
          <a:p>
            <a:pPr marL="457200" lvl="1" indent="0">
              <a:buNone/>
            </a:pPr>
            <a:endParaRPr lang="hu-HU" dirty="0" smtClean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lang="hu-HU" dirty="0" smtClean="0">
                <a:solidFill>
                  <a:schemeClr val="bg1"/>
                </a:solidFill>
              </a:rPr>
              <a:t>Mindenképpen </a:t>
            </a:r>
            <a:r>
              <a:rPr lang="hu-HU" dirty="0">
                <a:solidFill>
                  <a:schemeClr val="bg1"/>
                </a:solidFill>
              </a:rPr>
              <a:t>vegyük </a:t>
            </a:r>
            <a:r>
              <a:rPr lang="hu-HU" dirty="0" smtClean="0">
                <a:solidFill>
                  <a:schemeClr val="bg1"/>
                </a:solidFill>
              </a:rPr>
              <a:t>komolyan!</a:t>
            </a:r>
          </a:p>
          <a:p>
            <a:pPr marL="457200" lvl="1" indent="0">
              <a:buNone/>
            </a:pPr>
            <a:r>
              <a:rPr lang="hu-HU" dirty="0" smtClean="0">
                <a:solidFill>
                  <a:schemeClr val="bg1"/>
                </a:solidFill>
              </a:rPr>
              <a:t>szülő, tanár, pszichológus, jó iskola, külön képzések,…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4965" y="2813126"/>
            <a:ext cx="3262446" cy="404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661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400050"/>
            <a:ext cx="9905999" cy="6137910"/>
          </a:xfrm>
        </p:spPr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3. </a:t>
            </a:r>
            <a:r>
              <a:rPr lang="hu-HU" dirty="0" smtClean="0">
                <a:solidFill>
                  <a:schemeClr val="bg1"/>
                </a:solidFill>
              </a:rPr>
              <a:t>EU </a:t>
            </a:r>
            <a:r>
              <a:rPr lang="hu-HU" dirty="0" err="1">
                <a:solidFill>
                  <a:schemeClr val="bg1"/>
                </a:solidFill>
              </a:rPr>
              <a:t>Kids</a:t>
            </a:r>
            <a:r>
              <a:rPr lang="hu-HU" dirty="0">
                <a:solidFill>
                  <a:schemeClr val="bg1"/>
                </a:solidFill>
              </a:rPr>
              <a:t> online II. </a:t>
            </a:r>
            <a:r>
              <a:rPr lang="hu-HU" dirty="0" smtClean="0">
                <a:solidFill>
                  <a:schemeClr val="bg1"/>
                </a:solidFill>
              </a:rPr>
              <a:t>felmérés</a:t>
            </a:r>
          </a:p>
          <a:p>
            <a:pPr lvl="1"/>
            <a:r>
              <a:rPr lang="hu-HU" dirty="0" smtClean="0">
                <a:solidFill>
                  <a:schemeClr val="bg1"/>
                </a:solidFill>
              </a:rPr>
              <a:t>A felmérés </a:t>
            </a:r>
            <a:r>
              <a:rPr lang="hu-HU" dirty="0">
                <a:solidFill>
                  <a:schemeClr val="bg1"/>
                </a:solidFill>
              </a:rPr>
              <a:t>szerint a kutatásban résztvevő magyar gyerekek 19%-a </a:t>
            </a:r>
            <a:r>
              <a:rPr lang="hu-HU" dirty="0" smtClean="0">
                <a:solidFill>
                  <a:schemeClr val="bg1"/>
                </a:solidFill>
              </a:rPr>
              <a:t>nyilatkozott </a:t>
            </a:r>
            <a:r>
              <a:rPr lang="hu-HU" dirty="0">
                <a:solidFill>
                  <a:schemeClr val="bg1"/>
                </a:solidFill>
              </a:rPr>
              <a:t>úgy, hogy a kérdezést megelőző egy évben érte kortársai részéről zaklatás. Az érintettek 11%-a majdnem minden nap, 20%-a egyszer-kétszer egy héten, 15%-a egyszer-kétszer egy hónapban, csaknem fele ennél ritkábban vált áldozatává ilyen </a:t>
            </a:r>
            <a:r>
              <a:rPr lang="hu-HU" dirty="0" smtClean="0">
                <a:solidFill>
                  <a:schemeClr val="bg1"/>
                </a:solidFill>
              </a:rPr>
              <a:t>cselekedetnek.</a:t>
            </a:r>
          </a:p>
          <a:p>
            <a:pPr lvl="1"/>
            <a:r>
              <a:rPr lang="hu-HU" dirty="0" smtClean="0">
                <a:solidFill>
                  <a:schemeClr val="bg1"/>
                </a:solidFill>
              </a:rPr>
              <a:t>Minél </a:t>
            </a:r>
            <a:r>
              <a:rPr lang="hu-HU" dirty="0">
                <a:solidFill>
                  <a:schemeClr val="bg1"/>
                </a:solidFill>
              </a:rPr>
              <a:t>fiatalabb valaki annál valószínűbb, hogy ilyen cselekmény áldozatává válik</a:t>
            </a:r>
            <a:r>
              <a:rPr lang="hu-HU" dirty="0" smtClean="0">
                <a:solidFill>
                  <a:schemeClr val="bg1"/>
                </a:solidFill>
              </a:rPr>
              <a:t>.</a:t>
            </a:r>
          </a:p>
          <a:p>
            <a:pPr lvl="1"/>
            <a:r>
              <a:rPr lang="hu-HU" dirty="0">
                <a:solidFill>
                  <a:schemeClr val="bg1"/>
                </a:solidFill>
              </a:rPr>
              <a:t>Az internetes zaklatás platformjai leginkább a közösségi hálózatok, illetve az azonnali üzenetküldő programok. Tartalmát tekintve leginkább bántó, zaklató üzeneteket </a:t>
            </a:r>
            <a:r>
              <a:rPr lang="hu-HU" dirty="0" smtClean="0">
                <a:solidFill>
                  <a:schemeClr val="bg1"/>
                </a:solidFill>
              </a:rPr>
              <a:t>jelent.</a:t>
            </a:r>
          </a:p>
          <a:p>
            <a:pPr lvl="1"/>
            <a:r>
              <a:rPr lang="hu-HU" dirty="0">
                <a:solidFill>
                  <a:schemeClr val="bg1"/>
                </a:solidFill>
              </a:rPr>
              <a:t>Érdekes, hogy a zaklatók 45%-a azon gyerekek sorai-</a:t>
            </a:r>
            <a:r>
              <a:rPr lang="hu-HU" dirty="0" err="1">
                <a:solidFill>
                  <a:schemeClr val="bg1"/>
                </a:solidFill>
              </a:rPr>
              <a:t>ból</a:t>
            </a:r>
            <a:r>
              <a:rPr lang="hu-HU" dirty="0">
                <a:solidFill>
                  <a:schemeClr val="bg1"/>
                </a:solidFill>
              </a:rPr>
              <a:t> kerül ki, akik maguk is áldozatai ennek a magatartásformának</a:t>
            </a:r>
            <a:r>
              <a:rPr lang="hu-HU" dirty="0" smtClean="0">
                <a:solidFill>
                  <a:schemeClr val="bg1"/>
                </a:solidFill>
              </a:rPr>
              <a:t>.</a:t>
            </a:r>
          </a:p>
          <a:p>
            <a:pPr lvl="1"/>
            <a:r>
              <a:rPr lang="hu-HU" dirty="0" smtClean="0">
                <a:solidFill>
                  <a:schemeClr val="bg1"/>
                </a:solidFill>
              </a:rPr>
              <a:t>Védekezési módszerek!</a:t>
            </a:r>
          </a:p>
          <a:p>
            <a:pPr lvl="2"/>
            <a:r>
              <a:rPr lang="hu-HU" dirty="0" smtClean="0">
                <a:solidFill>
                  <a:schemeClr val="bg1"/>
                </a:solidFill>
              </a:rPr>
              <a:t>Fatalista stratégia: visszahúzódás, passzivitás (10%)</a:t>
            </a:r>
          </a:p>
          <a:p>
            <a:pPr lvl="2"/>
            <a:r>
              <a:rPr lang="hu-HU" dirty="0" smtClean="0">
                <a:solidFill>
                  <a:schemeClr val="bg1"/>
                </a:solidFill>
              </a:rPr>
              <a:t>Kommunikációs stratégia: elmondta valakinek (többség)</a:t>
            </a:r>
          </a:p>
          <a:p>
            <a:pPr lvl="2"/>
            <a:r>
              <a:rPr lang="hu-HU" dirty="0" smtClean="0">
                <a:solidFill>
                  <a:schemeClr val="bg1"/>
                </a:solidFill>
              </a:rPr>
              <a:t>Cselekvő stratégia: lépéseket tesz a probléma megoldására. (többség)</a:t>
            </a:r>
          </a:p>
          <a:p>
            <a:pPr lvl="2"/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785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331470"/>
            <a:ext cx="9905999" cy="54597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200" dirty="0" smtClean="0">
                <a:solidFill>
                  <a:schemeClr val="bg1"/>
                </a:solidFill>
              </a:rPr>
              <a:t>C. </a:t>
            </a:r>
            <a:r>
              <a:rPr lang="hu-HU" sz="3200" dirty="0" err="1" smtClean="0">
                <a:solidFill>
                  <a:schemeClr val="bg1"/>
                </a:solidFill>
              </a:rPr>
              <a:t>Social</a:t>
            </a:r>
            <a:r>
              <a:rPr lang="hu-HU" sz="3200" dirty="0" smtClean="0">
                <a:solidFill>
                  <a:schemeClr val="bg1"/>
                </a:solidFill>
              </a:rPr>
              <a:t> </a:t>
            </a:r>
            <a:r>
              <a:rPr lang="hu-HU" sz="3200" dirty="0" err="1">
                <a:solidFill>
                  <a:schemeClr val="bg1"/>
                </a:solidFill>
              </a:rPr>
              <a:t>Engineering</a:t>
            </a:r>
            <a:endParaRPr lang="hu-HU" sz="3200" dirty="0">
              <a:solidFill>
                <a:schemeClr val="bg1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411" y="1504951"/>
            <a:ext cx="7620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892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365760"/>
            <a:ext cx="9905999" cy="5840730"/>
          </a:xfrm>
        </p:spPr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,, A vállaltok dollármilliókat költenek tűzfalakra és biztonságos távoli elérést nyújtó eszközökre, de ez mind kidobott pénz, mert ezek egyike se veszi figyelembe a leggyengébb szemet a biztonsági láncban: az embert, aki használja, igazgatja és működteti a számítógép rendszereket.”</a:t>
            </a:r>
          </a:p>
          <a:p>
            <a:pPr marL="0" indent="0">
              <a:buNone/>
            </a:pPr>
            <a:r>
              <a:rPr lang="hu-HU" dirty="0" smtClean="0">
                <a:solidFill>
                  <a:schemeClr val="bg1"/>
                </a:solidFill>
              </a:rPr>
              <a:t>				Kevin </a:t>
            </a:r>
            <a:r>
              <a:rPr lang="hu-HU" dirty="0" err="1">
                <a:solidFill>
                  <a:schemeClr val="bg1"/>
                </a:solidFill>
              </a:rPr>
              <a:t>Mitnik</a:t>
            </a:r>
            <a:r>
              <a:rPr lang="hu-HU" dirty="0">
                <a:solidFill>
                  <a:schemeClr val="bg1"/>
                </a:solidFill>
              </a:rPr>
              <a:t> – a legendás hacker</a:t>
            </a:r>
          </a:p>
          <a:p>
            <a:endParaRPr lang="hu-HU" dirty="0" smtClean="0">
              <a:solidFill>
                <a:schemeClr val="bg1"/>
              </a:solidFill>
            </a:endParaRPr>
          </a:p>
          <a:p>
            <a:r>
              <a:rPr lang="hu-HU" dirty="0">
                <a:solidFill>
                  <a:schemeClr val="bg1"/>
                </a:solidFill>
              </a:rPr>
              <a:t>Az emberi psziché sajátosságait kihasználva </a:t>
            </a:r>
            <a:r>
              <a:rPr lang="hu-HU" b="1" dirty="0">
                <a:solidFill>
                  <a:schemeClr val="bg1"/>
                </a:solidFill>
              </a:rPr>
              <a:t>rávenni valakit</a:t>
            </a:r>
            <a:r>
              <a:rPr lang="hu-HU" dirty="0">
                <a:solidFill>
                  <a:schemeClr val="bg1"/>
                </a:solidFill>
              </a:rPr>
              <a:t> olyan információ kiadására vagy cselekedet végrehajtására, amit különben nem tenne.</a:t>
            </a:r>
          </a:p>
          <a:p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917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388620"/>
            <a:ext cx="9905999" cy="5932170"/>
          </a:xfrm>
        </p:spPr>
        <p:txBody>
          <a:bodyPr/>
          <a:lstStyle/>
          <a:p>
            <a:r>
              <a:rPr lang="hu-HU" sz="2800" dirty="0">
                <a:solidFill>
                  <a:schemeClr val="bg1"/>
                </a:solidFill>
              </a:rPr>
              <a:t>Két nagy fajtája:</a:t>
            </a:r>
          </a:p>
          <a:p>
            <a:pPr lvl="1"/>
            <a:r>
              <a:rPr lang="hu-HU" sz="2400" dirty="0">
                <a:solidFill>
                  <a:schemeClr val="bg1"/>
                </a:solidFill>
              </a:rPr>
              <a:t>csak humán alapú</a:t>
            </a:r>
          </a:p>
          <a:p>
            <a:pPr lvl="2"/>
            <a:r>
              <a:rPr lang="hu-HU" sz="2000" dirty="0">
                <a:solidFill>
                  <a:schemeClr val="bg1"/>
                </a:solidFill>
              </a:rPr>
              <a:t>személyesen</a:t>
            </a:r>
          </a:p>
          <a:p>
            <a:pPr lvl="2"/>
            <a:r>
              <a:rPr lang="hu-HU" sz="2000" dirty="0">
                <a:solidFill>
                  <a:schemeClr val="bg1"/>
                </a:solidFill>
              </a:rPr>
              <a:t>telefonon</a:t>
            </a:r>
          </a:p>
          <a:p>
            <a:pPr lvl="2"/>
            <a:r>
              <a:rPr lang="hu-HU" sz="2000" dirty="0">
                <a:solidFill>
                  <a:schemeClr val="bg1"/>
                </a:solidFill>
              </a:rPr>
              <a:t>SMS-ben</a:t>
            </a:r>
          </a:p>
          <a:p>
            <a:pPr lvl="1"/>
            <a:r>
              <a:rPr lang="hu-HU" sz="2400" dirty="0">
                <a:solidFill>
                  <a:schemeClr val="bg1"/>
                </a:solidFill>
              </a:rPr>
              <a:t>számítógépes eszközzel segített</a:t>
            </a:r>
          </a:p>
          <a:p>
            <a:pPr lvl="2"/>
            <a:r>
              <a:rPr lang="hu-HU" sz="2000" dirty="0">
                <a:solidFill>
                  <a:schemeClr val="bg1"/>
                </a:solidFill>
              </a:rPr>
              <a:t>céges címről érkező és céges </a:t>
            </a:r>
            <a:r>
              <a:rPr lang="hu-HU" sz="2000" dirty="0" smtClean="0">
                <a:solidFill>
                  <a:schemeClr val="bg1"/>
                </a:solidFill>
              </a:rPr>
              <a:t>logóval </a:t>
            </a:r>
            <a:r>
              <a:rPr lang="hu-HU" sz="2000" dirty="0">
                <a:solidFill>
                  <a:schemeClr val="bg1"/>
                </a:solidFill>
              </a:rPr>
              <a:t>ellátott e-mailben</a:t>
            </a:r>
          </a:p>
          <a:p>
            <a:pPr lvl="2"/>
            <a:r>
              <a:rPr lang="hu-HU" sz="2000" dirty="0">
                <a:solidFill>
                  <a:schemeClr val="bg1"/>
                </a:solidFill>
              </a:rPr>
              <a:t>csevegésben</a:t>
            </a:r>
          </a:p>
          <a:p>
            <a:pPr lvl="2"/>
            <a:r>
              <a:rPr lang="hu-HU" sz="2000" dirty="0">
                <a:solidFill>
                  <a:schemeClr val="bg1"/>
                </a:solidFill>
              </a:rPr>
              <a:t>automatikusan kártevőt telepítő </a:t>
            </a:r>
            <a:r>
              <a:rPr lang="hu-HU" sz="2000" dirty="0" err="1">
                <a:solidFill>
                  <a:schemeClr val="bg1"/>
                </a:solidFill>
              </a:rPr>
              <a:t>pendrive</a:t>
            </a:r>
            <a:endParaRPr lang="hu-HU" sz="2000" dirty="0">
              <a:solidFill>
                <a:schemeClr val="bg1"/>
              </a:solidFill>
            </a:endParaRPr>
          </a:p>
          <a:p>
            <a:pPr lvl="2"/>
            <a:r>
              <a:rPr lang="hu-HU" sz="2000" dirty="0">
                <a:solidFill>
                  <a:schemeClr val="bg1"/>
                </a:solidFill>
              </a:rPr>
              <a:t>hamisított weboldallal</a:t>
            </a:r>
          </a:p>
          <a:p>
            <a:pPr lvl="2"/>
            <a:r>
              <a:rPr lang="hu-HU" sz="2000" dirty="0">
                <a:solidFill>
                  <a:schemeClr val="bg1"/>
                </a:solidFill>
              </a:rPr>
              <a:t>közösségi oldalakon.</a:t>
            </a:r>
          </a:p>
          <a:p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3444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388620"/>
            <a:ext cx="9905999" cy="5966460"/>
          </a:xfrm>
        </p:spPr>
        <p:txBody>
          <a:bodyPr/>
          <a:lstStyle/>
          <a:p>
            <a:r>
              <a:rPr lang="hu-HU" sz="2800" dirty="0">
                <a:solidFill>
                  <a:schemeClr val="bg1"/>
                </a:solidFill>
              </a:rPr>
              <a:t>Ilyen támadás </a:t>
            </a:r>
            <a:r>
              <a:rPr lang="hu-HU" sz="2800" b="1" dirty="0">
                <a:solidFill>
                  <a:schemeClr val="bg1"/>
                </a:solidFill>
              </a:rPr>
              <a:t>célja</a:t>
            </a:r>
            <a:r>
              <a:rPr lang="hu-HU" sz="2800" dirty="0">
                <a:solidFill>
                  <a:schemeClr val="bg1"/>
                </a:solidFill>
              </a:rPr>
              <a:t> lehet, például:</a:t>
            </a:r>
          </a:p>
          <a:p>
            <a:pPr lvl="1"/>
            <a:r>
              <a:rPr lang="hu-HU" sz="2400" dirty="0">
                <a:solidFill>
                  <a:schemeClr val="bg1"/>
                </a:solidFill>
              </a:rPr>
              <a:t>információgyűjtés a vállalatról,</a:t>
            </a:r>
          </a:p>
          <a:p>
            <a:pPr lvl="1"/>
            <a:r>
              <a:rPr lang="hu-HU" sz="2400" dirty="0">
                <a:solidFill>
                  <a:schemeClr val="bg1"/>
                </a:solidFill>
              </a:rPr>
              <a:t>érzékeny adatok megszerzése,</a:t>
            </a:r>
          </a:p>
          <a:p>
            <a:pPr lvl="1"/>
            <a:r>
              <a:rPr lang="hu-HU" sz="2400" dirty="0">
                <a:solidFill>
                  <a:schemeClr val="bg1"/>
                </a:solidFill>
              </a:rPr>
              <a:t>jogosultság nélküli fizikai belépés,</a:t>
            </a:r>
          </a:p>
          <a:p>
            <a:pPr lvl="1"/>
            <a:r>
              <a:rPr lang="hu-HU" sz="2400" dirty="0">
                <a:solidFill>
                  <a:schemeClr val="bg1"/>
                </a:solidFill>
              </a:rPr>
              <a:t>lopás (pl. laptop, szellemi tulajdon) vagy </a:t>
            </a:r>
          </a:p>
          <a:p>
            <a:pPr lvl="1"/>
            <a:r>
              <a:rPr lang="hu-HU" sz="2400" dirty="0">
                <a:solidFill>
                  <a:schemeClr val="bg1"/>
                </a:solidFill>
              </a:rPr>
              <a:t>,,csak” kémkedés,</a:t>
            </a:r>
          </a:p>
          <a:p>
            <a:pPr lvl="1"/>
            <a:r>
              <a:rPr lang="hu-HU" sz="2400" dirty="0">
                <a:solidFill>
                  <a:schemeClr val="bg1"/>
                </a:solidFill>
              </a:rPr>
              <a:t>annak elérése, hogy </a:t>
            </a:r>
          </a:p>
          <a:p>
            <a:pPr lvl="2"/>
            <a:r>
              <a:rPr lang="hu-HU" sz="2000" dirty="0">
                <a:solidFill>
                  <a:schemeClr val="bg1"/>
                </a:solidFill>
              </a:rPr>
              <a:t>az áldozat rákattintson  egy linkre,</a:t>
            </a:r>
          </a:p>
          <a:p>
            <a:pPr lvl="2"/>
            <a:r>
              <a:rPr lang="hu-HU" sz="2000" dirty="0">
                <a:solidFill>
                  <a:schemeClr val="bg1"/>
                </a:solidFill>
              </a:rPr>
              <a:t>töltsön le és futtasson egy programot vagy</a:t>
            </a:r>
          </a:p>
          <a:p>
            <a:pPr lvl="2"/>
            <a:r>
              <a:rPr lang="hu-HU" sz="2000" dirty="0">
                <a:solidFill>
                  <a:schemeClr val="bg1"/>
                </a:solidFill>
              </a:rPr>
              <a:t>kikapcsoljon egy védelmi mechanizmust,</a:t>
            </a:r>
          </a:p>
          <a:p>
            <a:pPr lvl="2"/>
            <a:r>
              <a:rPr lang="hu-HU" sz="2000" dirty="0">
                <a:solidFill>
                  <a:schemeClr val="bg1"/>
                </a:solidFill>
              </a:rPr>
              <a:t>dugjon be egy </a:t>
            </a:r>
            <a:r>
              <a:rPr lang="hu-HU" sz="2000" dirty="0" err="1">
                <a:solidFill>
                  <a:schemeClr val="bg1"/>
                </a:solidFill>
              </a:rPr>
              <a:t>pendrive-ot</a:t>
            </a:r>
            <a:r>
              <a:rPr lang="hu-HU" sz="2000" dirty="0">
                <a:solidFill>
                  <a:schemeClr val="bg1"/>
                </a:solidFill>
              </a:rPr>
              <a:t> a gépébe, stb.</a:t>
            </a:r>
          </a:p>
          <a:p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3470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354330"/>
            <a:ext cx="9905999" cy="5737860"/>
          </a:xfrm>
        </p:spPr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Miért működik?</a:t>
            </a:r>
          </a:p>
          <a:p>
            <a:pPr lvl="1"/>
            <a:r>
              <a:rPr lang="hu-HU" sz="2400" dirty="0">
                <a:solidFill>
                  <a:schemeClr val="bg1"/>
                </a:solidFill>
              </a:rPr>
              <a:t>Az emberi viselkedés számos módon kihasználható.</a:t>
            </a:r>
          </a:p>
          <a:p>
            <a:pPr lvl="1"/>
            <a:r>
              <a:rPr lang="hu-HU" sz="2400" dirty="0">
                <a:solidFill>
                  <a:schemeClr val="bg1"/>
                </a:solidFill>
              </a:rPr>
              <a:t>Sokszor tudatalatti tényezők befolyásolják tetteinket.</a:t>
            </a:r>
          </a:p>
          <a:p>
            <a:pPr lvl="1"/>
            <a:r>
              <a:rPr lang="hu-HU" sz="2400" dirty="0">
                <a:solidFill>
                  <a:schemeClr val="bg1"/>
                </a:solidFill>
              </a:rPr>
              <a:t>A bizalom kihasználásán alapszik.</a:t>
            </a:r>
          </a:p>
          <a:p>
            <a:pPr lvl="1"/>
            <a:r>
              <a:rPr lang="hu-HU" sz="2400" dirty="0">
                <a:solidFill>
                  <a:schemeClr val="bg1"/>
                </a:solidFill>
              </a:rPr>
              <a:t>A vállalati és egyetemes kultúránkban hangsúlyos értékek a nyíltság, barátságosság, segítőkészség.</a:t>
            </a:r>
          </a:p>
          <a:p>
            <a:pPr lvl="1"/>
            <a:r>
              <a:rPr lang="hu-HU" sz="2400" dirty="0">
                <a:solidFill>
                  <a:schemeClr val="bg1"/>
                </a:solidFill>
              </a:rPr>
              <a:t>A termék-támogatók azért vannak, hogy segítsenek. </a:t>
            </a:r>
          </a:p>
          <a:p>
            <a:pPr lvl="1"/>
            <a:r>
              <a:rPr lang="hu-HU" sz="2400" dirty="0">
                <a:solidFill>
                  <a:schemeClr val="bg1"/>
                </a:solidFill>
              </a:rPr>
              <a:t>Az emberek lusták, konfliktuskerülők, megfélemlíthetők.</a:t>
            </a:r>
          </a:p>
          <a:p>
            <a:pPr lvl="1"/>
            <a:r>
              <a:rPr lang="hu-HU" sz="2400" dirty="0">
                <a:solidFill>
                  <a:schemeClr val="bg1"/>
                </a:solidFill>
              </a:rPr>
              <a:t>Nem ismerhetnek mindenkit egy nagyvállalatnál.</a:t>
            </a:r>
          </a:p>
          <a:p>
            <a:pPr lvl="1"/>
            <a:r>
              <a:rPr lang="hu-HU" sz="2400" dirty="0">
                <a:solidFill>
                  <a:schemeClr val="bg1"/>
                </a:solidFill>
              </a:rPr>
              <a:t>A támadók pedig alaposan felkészültek.</a:t>
            </a:r>
          </a:p>
          <a:p>
            <a:pPr lvl="1"/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997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484632"/>
            <a:ext cx="9905999" cy="5306569"/>
          </a:xfrm>
        </p:spPr>
        <p:txBody>
          <a:bodyPr>
            <a:normAutofit lnSpcReduction="10000"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1. Facebook </a:t>
            </a:r>
            <a:r>
              <a:rPr lang="hu-HU" dirty="0">
                <a:solidFill>
                  <a:schemeClr val="bg1"/>
                </a:solidFill>
              </a:rPr>
              <a:t>és az </a:t>
            </a:r>
            <a:r>
              <a:rPr lang="hu-HU" dirty="0" smtClean="0">
                <a:solidFill>
                  <a:schemeClr val="bg1"/>
                </a:solidFill>
              </a:rPr>
              <a:t>adatvédelem</a:t>
            </a:r>
          </a:p>
          <a:p>
            <a:endParaRPr lang="hu-HU" dirty="0" smtClean="0">
              <a:solidFill>
                <a:schemeClr val="bg1"/>
              </a:solidFill>
            </a:endParaRPr>
          </a:p>
          <a:p>
            <a:pPr lvl="1" algn="just"/>
            <a:r>
              <a:rPr lang="hu-HU" sz="2400" dirty="0">
                <a:solidFill>
                  <a:schemeClr val="bg1"/>
                </a:solidFill>
              </a:rPr>
              <a:t>„Ingyenes és az is marad” – így fogadja a Facebook oldala a látogatókat. Ugyanezt kiírhatná a </a:t>
            </a:r>
            <a:r>
              <a:rPr lang="hu-HU" sz="2400" dirty="0" smtClean="0">
                <a:solidFill>
                  <a:schemeClr val="bg1"/>
                </a:solidFill>
              </a:rPr>
              <a:t>Google </a:t>
            </a:r>
            <a:r>
              <a:rPr lang="hu-HU" sz="2400" dirty="0">
                <a:solidFill>
                  <a:schemeClr val="bg1"/>
                </a:solidFill>
              </a:rPr>
              <a:t>is. A tény az, hogy semmi sincs ingyen. A Facebook szolgáltatásaiért a személyes adatainkkal fizetünk</a:t>
            </a:r>
            <a:r>
              <a:rPr lang="hu-HU" sz="2400" dirty="0" smtClean="0">
                <a:solidFill>
                  <a:schemeClr val="bg1"/>
                </a:solidFill>
              </a:rPr>
              <a:t>.</a:t>
            </a:r>
          </a:p>
          <a:p>
            <a:pPr lvl="1" algn="just"/>
            <a:r>
              <a:rPr lang="hu-HU" sz="2400" dirty="0">
                <a:solidFill>
                  <a:schemeClr val="bg1"/>
                </a:solidFill>
              </a:rPr>
              <a:t>több, mint egymilliárd </a:t>
            </a:r>
            <a:r>
              <a:rPr lang="hu-HU" sz="2400" dirty="0" smtClean="0">
                <a:solidFill>
                  <a:schemeClr val="bg1"/>
                </a:solidFill>
              </a:rPr>
              <a:t>felhasználója</a:t>
            </a:r>
          </a:p>
          <a:p>
            <a:pPr lvl="1" algn="just"/>
            <a:r>
              <a:rPr lang="hu-HU" sz="2400" dirty="0" smtClean="0">
                <a:solidFill>
                  <a:schemeClr val="bg1"/>
                </a:solidFill>
              </a:rPr>
              <a:t>hatalmas </a:t>
            </a:r>
            <a:r>
              <a:rPr lang="hu-HU" sz="2400" dirty="0">
                <a:solidFill>
                  <a:schemeClr val="bg1"/>
                </a:solidFill>
              </a:rPr>
              <a:t>mennyiségű adatot </a:t>
            </a:r>
            <a:r>
              <a:rPr lang="hu-HU" sz="2400" dirty="0" smtClean="0">
                <a:solidFill>
                  <a:schemeClr val="bg1"/>
                </a:solidFill>
              </a:rPr>
              <a:t>kezelnek</a:t>
            </a:r>
          </a:p>
          <a:p>
            <a:pPr lvl="1" algn="just"/>
            <a:r>
              <a:rPr lang="hu-HU" sz="2400" dirty="0" smtClean="0">
                <a:solidFill>
                  <a:schemeClr val="bg1"/>
                </a:solidFill>
              </a:rPr>
              <a:t>a felhasználók </a:t>
            </a:r>
            <a:r>
              <a:rPr lang="hu-HU" sz="2400" dirty="0">
                <a:solidFill>
                  <a:schemeClr val="bg1"/>
                </a:solidFill>
              </a:rPr>
              <a:t>önként adnak meg </a:t>
            </a:r>
            <a:r>
              <a:rPr lang="hu-HU" sz="2400" dirty="0" smtClean="0">
                <a:solidFill>
                  <a:schemeClr val="bg1"/>
                </a:solidFill>
              </a:rPr>
              <a:t>információkat</a:t>
            </a:r>
          </a:p>
          <a:p>
            <a:pPr lvl="1" algn="just"/>
            <a:r>
              <a:rPr lang="hu-HU" sz="2400" dirty="0">
                <a:solidFill>
                  <a:schemeClr val="bg1"/>
                </a:solidFill>
              </a:rPr>
              <a:t>kapcsolati háló rajzolható </a:t>
            </a:r>
            <a:r>
              <a:rPr lang="hu-HU" sz="2400" dirty="0" smtClean="0">
                <a:solidFill>
                  <a:schemeClr val="bg1"/>
                </a:solidFill>
              </a:rPr>
              <a:t>fel</a:t>
            </a:r>
            <a:r>
              <a:rPr lang="hu-HU" sz="2400" dirty="0">
                <a:solidFill>
                  <a:schemeClr val="bg1"/>
                </a:solidFill>
              </a:rPr>
              <a:t> </a:t>
            </a:r>
            <a:r>
              <a:rPr lang="hu-HU" sz="2400" dirty="0" smtClean="0">
                <a:solidFill>
                  <a:schemeClr val="bg1"/>
                </a:solidFill>
              </a:rPr>
              <a:t>az ismerősökön keresztül</a:t>
            </a:r>
          </a:p>
          <a:p>
            <a:pPr lvl="1" algn="just"/>
            <a:r>
              <a:rPr lang="hu-HU" sz="2400" dirty="0">
                <a:solidFill>
                  <a:schemeClr val="bg1"/>
                </a:solidFill>
              </a:rPr>
              <a:t>Facebook is a felületén elhelyezett reklámokból él</a:t>
            </a:r>
            <a:r>
              <a:rPr lang="hu-HU" sz="2400" dirty="0" smtClean="0">
                <a:solidFill>
                  <a:schemeClr val="bg1"/>
                </a:solidFill>
              </a:rPr>
              <a:t>.</a:t>
            </a:r>
          </a:p>
          <a:p>
            <a:pPr lvl="1" algn="just"/>
            <a:r>
              <a:rPr lang="hu-HU" sz="2400" dirty="0">
                <a:solidFill>
                  <a:schemeClr val="bg1"/>
                </a:solidFill>
              </a:rPr>
              <a:t>News </a:t>
            </a:r>
            <a:r>
              <a:rPr lang="hu-HU" sz="2400" dirty="0" err="1">
                <a:solidFill>
                  <a:schemeClr val="bg1"/>
                </a:solidFill>
              </a:rPr>
              <a:t>Feed</a:t>
            </a:r>
            <a:r>
              <a:rPr lang="hu-HU" sz="2400" dirty="0">
                <a:solidFill>
                  <a:schemeClr val="bg1"/>
                </a:solidFill>
              </a:rPr>
              <a:t> </a:t>
            </a:r>
            <a:r>
              <a:rPr lang="hu-HU" sz="2400" dirty="0" err="1">
                <a:solidFill>
                  <a:schemeClr val="bg1"/>
                </a:solidFill>
              </a:rPr>
              <a:t>Ranking</a:t>
            </a:r>
            <a:r>
              <a:rPr lang="hu-HU" sz="2400" dirty="0">
                <a:solidFill>
                  <a:schemeClr val="bg1"/>
                </a:solidFill>
              </a:rPr>
              <a:t> </a:t>
            </a:r>
            <a:r>
              <a:rPr lang="hu-HU" sz="2400" dirty="0" err="1">
                <a:solidFill>
                  <a:schemeClr val="bg1"/>
                </a:solidFill>
              </a:rPr>
              <a:t>Algorithm</a:t>
            </a:r>
            <a:endParaRPr lang="hu-HU" sz="2400" dirty="0" smtClean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55678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400050"/>
            <a:ext cx="9905999" cy="5391151"/>
          </a:xfrm>
        </p:spPr>
        <p:txBody>
          <a:bodyPr>
            <a:normAutofit/>
          </a:bodyPr>
          <a:lstStyle/>
          <a:p>
            <a:r>
              <a:rPr lang="hu-HU" sz="2800" dirty="0">
                <a:solidFill>
                  <a:schemeClr val="bg1"/>
                </a:solidFill>
              </a:rPr>
              <a:t>A </a:t>
            </a:r>
            <a:r>
              <a:rPr lang="hu-HU" sz="2800" dirty="0" err="1">
                <a:solidFill>
                  <a:schemeClr val="bg1"/>
                </a:solidFill>
              </a:rPr>
              <a:t>Social</a:t>
            </a:r>
            <a:r>
              <a:rPr lang="hu-HU" sz="2800" dirty="0">
                <a:solidFill>
                  <a:schemeClr val="bg1"/>
                </a:solidFill>
              </a:rPr>
              <a:t> </a:t>
            </a:r>
            <a:r>
              <a:rPr lang="hu-HU" sz="2800" dirty="0" err="1">
                <a:solidFill>
                  <a:schemeClr val="bg1"/>
                </a:solidFill>
              </a:rPr>
              <a:t>Engineering</a:t>
            </a:r>
            <a:r>
              <a:rPr lang="hu-HU" sz="2800" dirty="0">
                <a:solidFill>
                  <a:schemeClr val="bg1"/>
                </a:solidFill>
              </a:rPr>
              <a:t> </a:t>
            </a:r>
            <a:r>
              <a:rPr lang="hu-HU" sz="2800" dirty="0" smtClean="0">
                <a:solidFill>
                  <a:schemeClr val="bg1"/>
                </a:solidFill>
              </a:rPr>
              <a:t>folyamata</a:t>
            </a:r>
          </a:p>
          <a:p>
            <a:pPr marL="971550" lvl="1" indent="-514350">
              <a:buFont typeface="+mj-lt"/>
              <a:buAutoNum type="arabicPeriod"/>
            </a:pPr>
            <a:r>
              <a:rPr lang="hu-HU" sz="2400" dirty="0">
                <a:solidFill>
                  <a:schemeClr val="bg1"/>
                </a:solidFill>
              </a:rPr>
              <a:t>Felderítés (hírszerzés /nyílt/ forrásokból)</a:t>
            </a:r>
          </a:p>
          <a:p>
            <a:pPr marL="971550" lvl="1" indent="-514350">
              <a:buFont typeface="+mj-lt"/>
              <a:buAutoNum type="arabicPeriod"/>
            </a:pPr>
            <a:r>
              <a:rPr lang="hu-HU" sz="2400" dirty="0">
                <a:solidFill>
                  <a:schemeClr val="bg1"/>
                </a:solidFill>
              </a:rPr>
              <a:t>Megfelelő célszemély(</a:t>
            </a:r>
            <a:r>
              <a:rPr lang="hu-HU" sz="2400" dirty="0" err="1">
                <a:solidFill>
                  <a:schemeClr val="bg1"/>
                </a:solidFill>
              </a:rPr>
              <a:t>ek</a:t>
            </a:r>
            <a:r>
              <a:rPr lang="hu-HU" sz="2400" dirty="0">
                <a:solidFill>
                  <a:schemeClr val="bg1"/>
                </a:solidFill>
              </a:rPr>
              <a:t>) kiválasztása</a:t>
            </a:r>
          </a:p>
          <a:p>
            <a:pPr marL="971550" lvl="1" indent="-514350">
              <a:buFont typeface="+mj-lt"/>
              <a:buAutoNum type="arabicPeriod"/>
            </a:pPr>
            <a:r>
              <a:rPr lang="hu-HU" sz="2400" dirty="0">
                <a:solidFill>
                  <a:schemeClr val="bg1"/>
                </a:solidFill>
              </a:rPr>
              <a:t>Megtévesztés - a bizalom megszerzése</a:t>
            </a:r>
          </a:p>
          <a:p>
            <a:pPr marL="971550" lvl="1" indent="-514350">
              <a:buFont typeface="+mj-lt"/>
              <a:buAutoNum type="arabicPeriod"/>
            </a:pPr>
            <a:r>
              <a:rPr lang="hu-HU" sz="2400" dirty="0">
                <a:solidFill>
                  <a:schemeClr val="bg1"/>
                </a:solidFill>
              </a:rPr>
              <a:t>A megszerzett bizalom kihasználása,</a:t>
            </a:r>
          </a:p>
          <a:p>
            <a:pPr marL="971550" lvl="1" indent="-514350">
              <a:buFont typeface="+mj-lt"/>
              <a:buAutoNum type="arabicPeriod"/>
            </a:pPr>
            <a:r>
              <a:rPr lang="hu-HU" sz="2400" dirty="0">
                <a:solidFill>
                  <a:schemeClr val="bg1"/>
                </a:solidFill>
              </a:rPr>
              <a:t>mellyel további információk nyerhetők,</a:t>
            </a:r>
          </a:p>
          <a:p>
            <a:pPr marL="457200" lvl="1" indent="0">
              <a:buNone/>
            </a:pPr>
            <a:endParaRPr lang="hu-HU" sz="2400" dirty="0">
              <a:solidFill>
                <a:schemeClr val="bg1"/>
              </a:solidFill>
            </a:endParaRPr>
          </a:p>
          <a:p>
            <a:pPr marL="457200" lvl="1" indent="0" algn="ctr">
              <a:buNone/>
            </a:pPr>
            <a:r>
              <a:rPr lang="hu-HU" sz="2400" dirty="0">
                <a:solidFill>
                  <a:schemeClr val="bg1"/>
                </a:solidFill>
              </a:rPr>
              <a:t>és kezdődhet az egész elölről </a:t>
            </a:r>
          </a:p>
          <a:p>
            <a:pPr marL="457200" lvl="1" indent="0" algn="ctr">
              <a:buNone/>
            </a:pPr>
            <a:r>
              <a:rPr lang="hu-HU" sz="2400" dirty="0">
                <a:solidFill>
                  <a:schemeClr val="bg1"/>
                </a:solidFill>
              </a:rPr>
              <a:t>egy magasabb szinten.</a:t>
            </a:r>
            <a:r>
              <a:rPr lang="hu-HU" dirty="0">
                <a:solidFill>
                  <a:schemeClr val="bg1"/>
                </a:solidFill>
              </a:rPr>
              <a:t/>
            </a:r>
            <a:br>
              <a:rPr lang="hu-HU" dirty="0">
                <a:solidFill>
                  <a:schemeClr val="bg1"/>
                </a:solidFill>
              </a:rPr>
            </a:b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4941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400050"/>
            <a:ext cx="9905999" cy="5391151"/>
          </a:xfrm>
        </p:spPr>
        <p:txBody>
          <a:bodyPr/>
          <a:lstStyle/>
          <a:p>
            <a:r>
              <a:rPr lang="hu-HU" sz="2800" dirty="0">
                <a:solidFill>
                  <a:schemeClr val="bg1"/>
                </a:solidFill>
              </a:rPr>
              <a:t>Az emberi viselkedés néhány kihasználható </a:t>
            </a:r>
            <a:r>
              <a:rPr lang="hu-HU" sz="2800" dirty="0" smtClean="0">
                <a:solidFill>
                  <a:schemeClr val="bg1"/>
                </a:solidFill>
              </a:rPr>
              <a:t>tulajdonsága</a:t>
            </a:r>
          </a:p>
          <a:p>
            <a:pPr marL="971550" lvl="1" indent="-514350">
              <a:buFont typeface="+mj-lt"/>
              <a:buAutoNum type="arabicPeriod"/>
            </a:pPr>
            <a:r>
              <a:rPr lang="hu-HU" sz="2400" b="1" dirty="0">
                <a:solidFill>
                  <a:schemeClr val="bg1"/>
                </a:solidFill>
              </a:rPr>
              <a:t>Reciprocitás</a:t>
            </a:r>
            <a:r>
              <a:rPr lang="hu-HU" sz="2400" dirty="0">
                <a:solidFill>
                  <a:schemeClr val="bg1"/>
                </a:solidFill>
              </a:rPr>
              <a:t> (</a:t>
            </a:r>
            <a:r>
              <a:rPr lang="hu-HU" sz="2400" dirty="0" err="1">
                <a:solidFill>
                  <a:schemeClr val="bg1"/>
                </a:solidFill>
              </a:rPr>
              <a:t>Reciprocity</a:t>
            </a:r>
            <a:r>
              <a:rPr lang="hu-HU" sz="2400" dirty="0" smtClean="0">
                <a:solidFill>
                  <a:schemeClr val="bg1"/>
                </a:solidFill>
              </a:rPr>
              <a:t>) - Ha </a:t>
            </a:r>
            <a:r>
              <a:rPr lang="hu-HU" sz="2400" dirty="0">
                <a:solidFill>
                  <a:schemeClr val="bg1"/>
                </a:solidFill>
              </a:rPr>
              <a:t>valaki szívességet tesz nekünk törekszünk viszonozni</a:t>
            </a:r>
          </a:p>
          <a:p>
            <a:pPr marL="971550" lvl="1" indent="-514350">
              <a:buFont typeface="+mj-lt"/>
              <a:buAutoNum type="arabicPeriod"/>
            </a:pPr>
            <a:r>
              <a:rPr lang="hu-HU" sz="2400" b="1" dirty="0">
                <a:solidFill>
                  <a:schemeClr val="bg1"/>
                </a:solidFill>
              </a:rPr>
              <a:t>Elkötelezettség és következetesség </a:t>
            </a:r>
            <a:r>
              <a:rPr lang="hu-HU" sz="2400" dirty="0">
                <a:solidFill>
                  <a:schemeClr val="bg1"/>
                </a:solidFill>
              </a:rPr>
              <a:t>(</a:t>
            </a:r>
            <a:r>
              <a:rPr lang="hu-HU" sz="2400" dirty="0" err="1">
                <a:solidFill>
                  <a:schemeClr val="bg1"/>
                </a:solidFill>
              </a:rPr>
              <a:t>Consistency</a:t>
            </a:r>
            <a:r>
              <a:rPr lang="hu-HU" sz="2400" dirty="0">
                <a:solidFill>
                  <a:schemeClr val="bg1"/>
                </a:solidFill>
              </a:rPr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hu-HU" sz="2400" b="1" dirty="0">
                <a:solidFill>
                  <a:schemeClr val="bg1"/>
                </a:solidFill>
              </a:rPr>
              <a:t>Társadalmi igazodás </a:t>
            </a:r>
            <a:r>
              <a:rPr lang="hu-HU" sz="2400" dirty="0">
                <a:solidFill>
                  <a:schemeClr val="bg1"/>
                </a:solidFill>
              </a:rPr>
              <a:t>(</a:t>
            </a:r>
            <a:r>
              <a:rPr lang="hu-HU" sz="2400" dirty="0" err="1">
                <a:solidFill>
                  <a:schemeClr val="bg1"/>
                </a:solidFill>
              </a:rPr>
              <a:t>Social</a:t>
            </a:r>
            <a:r>
              <a:rPr lang="hu-HU" sz="2400" dirty="0">
                <a:solidFill>
                  <a:schemeClr val="bg1"/>
                </a:solidFill>
              </a:rPr>
              <a:t> </a:t>
            </a:r>
            <a:r>
              <a:rPr lang="hu-HU" sz="2400" dirty="0" err="1">
                <a:solidFill>
                  <a:schemeClr val="bg1"/>
                </a:solidFill>
              </a:rPr>
              <a:t>Proof</a:t>
            </a:r>
            <a:r>
              <a:rPr lang="hu-HU" sz="2400" dirty="0">
                <a:solidFill>
                  <a:schemeClr val="bg1"/>
                </a:solidFill>
              </a:rPr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hu-HU" sz="2400" b="1" dirty="0">
                <a:solidFill>
                  <a:schemeClr val="bg1"/>
                </a:solidFill>
              </a:rPr>
              <a:t>Tetszés </a:t>
            </a:r>
            <a:r>
              <a:rPr lang="hu-HU" sz="2400" dirty="0">
                <a:solidFill>
                  <a:schemeClr val="bg1"/>
                </a:solidFill>
              </a:rPr>
              <a:t>(</a:t>
            </a:r>
            <a:r>
              <a:rPr lang="hu-HU" sz="2400" dirty="0" err="1">
                <a:solidFill>
                  <a:schemeClr val="bg1"/>
                </a:solidFill>
              </a:rPr>
              <a:t>Liking</a:t>
            </a:r>
            <a:r>
              <a:rPr lang="hu-HU" sz="2400" dirty="0" smtClean="0">
                <a:solidFill>
                  <a:schemeClr val="bg1"/>
                </a:solidFill>
              </a:rPr>
              <a:t>) - </a:t>
            </a:r>
            <a:r>
              <a:rPr lang="hu-HU" sz="2400" dirty="0">
                <a:solidFill>
                  <a:schemeClr val="bg1"/>
                </a:solidFill>
              </a:rPr>
              <a:t>Rokonszenv és hízelgés</a:t>
            </a:r>
            <a:r>
              <a:rPr lang="hu-HU" sz="2400" dirty="0" smtClean="0">
                <a:solidFill>
                  <a:schemeClr val="bg1"/>
                </a:solidFill>
              </a:rPr>
              <a:t>.</a:t>
            </a:r>
            <a:endParaRPr lang="hu-HU" sz="2400" dirty="0">
              <a:solidFill>
                <a:schemeClr val="bg1"/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hu-HU" sz="2400" b="1" dirty="0">
                <a:solidFill>
                  <a:schemeClr val="bg1"/>
                </a:solidFill>
              </a:rPr>
              <a:t>Tekintély </a:t>
            </a:r>
            <a:r>
              <a:rPr lang="hu-HU" sz="2400" dirty="0">
                <a:solidFill>
                  <a:schemeClr val="bg1"/>
                </a:solidFill>
              </a:rPr>
              <a:t>(</a:t>
            </a:r>
            <a:r>
              <a:rPr lang="hu-HU" sz="2400" dirty="0" err="1">
                <a:solidFill>
                  <a:schemeClr val="bg1"/>
                </a:solidFill>
              </a:rPr>
              <a:t>Authority</a:t>
            </a:r>
            <a:r>
              <a:rPr lang="hu-HU" sz="2400" dirty="0">
                <a:solidFill>
                  <a:schemeClr val="bg1"/>
                </a:solidFill>
              </a:rPr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hu-HU" sz="2400" b="1" dirty="0">
                <a:solidFill>
                  <a:schemeClr val="bg1"/>
                </a:solidFill>
              </a:rPr>
              <a:t>Hiány </a:t>
            </a:r>
            <a:r>
              <a:rPr lang="hu-HU" sz="2400" dirty="0">
                <a:solidFill>
                  <a:schemeClr val="bg1"/>
                </a:solidFill>
              </a:rPr>
              <a:t>(</a:t>
            </a:r>
            <a:r>
              <a:rPr lang="hu-HU" sz="2400" dirty="0" err="1">
                <a:solidFill>
                  <a:schemeClr val="bg1"/>
                </a:solidFill>
              </a:rPr>
              <a:t>Scarcity</a:t>
            </a:r>
            <a:r>
              <a:rPr lang="hu-HU" sz="2400" dirty="0" smtClean="0">
                <a:solidFill>
                  <a:schemeClr val="bg1"/>
                </a:solidFill>
              </a:rPr>
              <a:t>) </a:t>
            </a:r>
            <a:r>
              <a:rPr lang="hu-HU" sz="2400" dirty="0">
                <a:solidFill>
                  <a:schemeClr val="bg1"/>
                </a:solidFill>
              </a:rPr>
              <a:t>A hiány keresletet generál</a:t>
            </a:r>
            <a:r>
              <a:rPr lang="hu-HU" sz="2400" dirty="0" smtClean="0">
                <a:solidFill>
                  <a:schemeClr val="bg1"/>
                </a:solidFill>
              </a:rPr>
              <a:t>.</a:t>
            </a:r>
            <a:endParaRPr lang="hu-HU" sz="2400" dirty="0">
              <a:solidFill>
                <a:schemeClr val="bg1"/>
              </a:solidFill>
            </a:endParaRPr>
          </a:p>
          <a:p>
            <a:pPr lvl="1"/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6404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400050"/>
            <a:ext cx="9905999" cy="5955030"/>
          </a:xfrm>
        </p:spPr>
        <p:txBody>
          <a:bodyPr>
            <a:normAutofit lnSpcReduction="10000"/>
          </a:bodyPr>
          <a:lstStyle/>
          <a:p>
            <a:r>
              <a:rPr lang="hu-HU" sz="2800" dirty="0" err="1">
                <a:solidFill>
                  <a:schemeClr val="bg1"/>
                </a:solidFill>
              </a:rPr>
              <a:t>Social</a:t>
            </a:r>
            <a:r>
              <a:rPr lang="hu-HU" sz="2800" dirty="0">
                <a:solidFill>
                  <a:schemeClr val="bg1"/>
                </a:solidFill>
              </a:rPr>
              <a:t> </a:t>
            </a:r>
            <a:r>
              <a:rPr lang="hu-HU" sz="2800" dirty="0" err="1">
                <a:solidFill>
                  <a:schemeClr val="bg1"/>
                </a:solidFill>
              </a:rPr>
              <a:t>Engineering</a:t>
            </a:r>
            <a:r>
              <a:rPr lang="hu-HU" sz="2800" dirty="0">
                <a:solidFill>
                  <a:schemeClr val="bg1"/>
                </a:solidFill>
              </a:rPr>
              <a:t> </a:t>
            </a:r>
            <a:r>
              <a:rPr lang="hu-HU" sz="2800" dirty="0" smtClean="0">
                <a:solidFill>
                  <a:schemeClr val="bg1"/>
                </a:solidFill>
              </a:rPr>
              <a:t>technikák</a:t>
            </a:r>
          </a:p>
          <a:p>
            <a:pPr lvl="1"/>
            <a:r>
              <a:rPr lang="hu-HU" sz="2400" b="1" dirty="0" err="1">
                <a:solidFill>
                  <a:schemeClr val="bg1"/>
                </a:solidFill>
              </a:rPr>
              <a:t>Pretexting</a:t>
            </a:r>
            <a:r>
              <a:rPr lang="hu-HU" sz="2400" b="1" dirty="0">
                <a:solidFill>
                  <a:schemeClr val="bg1"/>
                </a:solidFill>
              </a:rPr>
              <a:t>:</a:t>
            </a:r>
            <a:r>
              <a:rPr lang="hu-HU" sz="2400" dirty="0">
                <a:solidFill>
                  <a:schemeClr val="bg1"/>
                </a:solidFill>
              </a:rPr>
              <a:t> kitalált szituáció, előre készülve a várható kérdésekre.</a:t>
            </a:r>
          </a:p>
          <a:p>
            <a:pPr lvl="1"/>
            <a:r>
              <a:rPr lang="hu-HU" sz="2400" b="1" dirty="0" err="1">
                <a:solidFill>
                  <a:schemeClr val="bg1"/>
                </a:solidFill>
              </a:rPr>
              <a:t>Phishing</a:t>
            </a:r>
            <a:r>
              <a:rPr lang="hu-HU" sz="2400" b="1" dirty="0">
                <a:solidFill>
                  <a:schemeClr val="bg1"/>
                </a:solidFill>
              </a:rPr>
              <a:t>:</a:t>
            </a:r>
            <a:r>
              <a:rPr lang="hu-HU" sz="2400" dirty="0">
                <a:solidFill>
                  <a:schemeClr val="bg1"/>
                </a:solidFill>
              </a:rPr>
              <a:t> adathalász e-</a:t>
            </a:r>
            <a:r>
              <a:rPr lang="hu-HU" sz="2400" dirty="0" err="1">
                <a:solidFill>
                  <a:schemeClr val="bg1"/>
                </a:solidFill>
              </a:rPr>
              <a:t>mailezés</a:t>
            </a:r>
            <a:r>
              <a:rPr lang="hu-HU" sz="2400" dirty="0">
                <a:solidFill>
                  <a:schemeClr val="bg1"/>
                </a:solidFill>
              </a:rPr>
              <a:t>.</a:t>
            </a:r>
          </a:p>
          <a:p>
            <a:pPr lvl="1"/>
            <a:r>
              <a:rPr lang="hu-HU" sz="2400" b="1" dirty="0" err="1">
                <a:solidFill>
                  <a:schemeClr val="bg1"/>
                </a:solidFill>
              </a:rPr>
              <a:t>Vishing</a:t>
            </a:r>
            <a:r>
              <a:rPr lang="hu-HU" sz="2400" b="1" dirty="0">
                <a:solidFill>
                  <a:schemeClr val="bg1"/>
                </a:solidFill>
              </a:rPr>
              <a:t>:</a:t>
            </a:r>
            <a:r>
              <a:rPr lang="hu-HU" sz="2400" dirty="0">
                <a:solidFill>
                  <a:schemeClr val="bg1"/>
                </a:solidFill>
              </a:rPr>
              <a:t> interaktív üzenetrögzítőn (IVR) keresztül.</a:t>
            </a:r>
          </a:p>
          <a:p>
            <a:pPr lvl="1"/>
            <a:r>
              <a:rPr lang="hu-HU" sz="2400" b="1" dirty="0" err="1">
                <a:solidFill>
                  <a:schemeClr val="bg1"/>
                </a:solidFill>
              </a:rPr>
              <a:t>Spear</a:t>
            </a:r>
            <a:r>
              <a:rPr lang="hu-HU" sz="2400" dirty="0">
                <a:solidFill>
                  <a:schemeClr val="bg1"/>
                </a:solidFill>
              </a:rPr>
              <a:t> </a:t>
            </a:r>
            <a:r>
              <a:rPr lang="hu-HU" sz="2400" b="1" dirty="0" err="1">
                <a:solidFill>
                  <a:schemeClr val="bg1"/>
                </a:solidFill>
              </a:rPr>
              <a:t>Phishing</a:t>
            </a:r>
            <a:r>
              <a:rPr lang="hu-HU" sz="2400" dirty="0">
                <a:solidFill>
                  <a:schemeClr val="bg1"/>
                </a:solidFill>
              </a:rPr>
              <a:t> (szigonyozás): jól definiált célcsoport támadása.</a:t>
            </a:r>
          </a:p>
          <a:p>
            <a:pPr lvl="1"/>
            <a:r>
              <a:rPr lang="hu-HU" sz="2400" b="1" dirty="0" err="1">
                <a:solidFill>
                  <a:schemeClr val="bg1"/>
                </a:solidFill>
              </a:rPr>
              <a:t>Whaling</a:t>
            </a:r>
            <a:r>
              <a:rPr lang="hu-HU" sz="2400" dirty="0">
                <a:solidFill>
                  <a:schemeClr val="bg1"/>
                </a:solidFill>
              </a:rPr>
              <a:t> (bálnavadászat): ugyanez a felsővezetőkre</a:t>
            </a:r>
            <a:r>
              <a:rPr lang="hu-HU" sz="2400" dirty="0" smtClean="0">
                <a:solidFill>
                  <a:schemeClr val="bg1"/>
                </a:solidFill>
              </a:rPr>
              <a:t>.</a:t>
            </a:r>
          </a:p>
          <a:p>
            <a:pPr lvl="1"/>
            <a:r>
              <a:rPr lang="hu-HU" sz="2400" b="1" dirty="0" err="1">
                <a:solidFill>
                  <a:schemeClr val="bg1"/>
                </a:solidFill>
              </a:rPr>
              <a:t>Pharming</a:t>
            </a:r>
            <a:r>
              <a:rPr lang="hu-HU" sz="2400" dirty="0">
                <a:solidFill>
                  <a:schemeClr val="bg1"/>
                </a:solidFill>
              </a:rPr>
              <a:t>: átirányítás hamisított weblapra.</a:t>
            </a:r>
          </a:p>
          <a:p>
            <a:pPr lvl="1"/>
            <a:r>
              <a:rPr lang="hu-HU" sz="2400" b="1" dirty="0" err="1">
                <a:solidFill>
                  <a:schemeClr val="bg1"/>
                </a:solidFill>
              </a:rPr>
              <a:t>Baiting</a:t>
            </a:r>
            <a:r>
              <a:rPr lang="hu-HU" sz="2400" dirty="0">
                <a:solidFill>
                  <a:schemeClr val="bg1"/>
                </a:solidFill>
              </a:rPr>
              <a:t> (</a:t>
            </a:r>
            <a:r>
              <a:rPr lang="hu-HU" sz="2400" dirty="0" err="1">
                <a:solidFill>
                  <a:schemeClr val="bg1"/>
                </a:solidFill>
              </a:rPr>
              <a:t>csalizás</a:t>
            </a:r>
            <a:r>
              <a:rPr lang="hu-HU" sz="2400" dirty="0">
                <a:solidFill>
                  <a:schemeClr val="bg1"/>
                </a:solidFill>
              </a:rPr>
              <a:t>):  kártékony kódot tartalmazó </a:t>
            </a:r>
            <a:r>
              <a:rPr lang="hu-HU" sz="2400" dirty="0" err="1">
                <a:solidFill>
                  <a:schemeClr val="bg1"/>
                </a:solidFill>
              </a:rPr>
              <a:t>pendrive</a:t>
            </a:r>
            <a:r>
              <a:rPr lang="hu-HU" sz="2400" dirty="0">
                <a:solidFill>
                  <a:schemeClr val="bg1"/>
                </a:solidFill>
              </a:rPr>
              <a:t> vagy CD ,,elhagyása”.</a:t>
            </a:r>
          </a:p>
          <a:p>
            <a:pPr lvl="1"/>
            <a:r>
              <a:rPr lang="hu-HU" sz="2400" b="1" dirty="0" err="1">
                <a:solidFill>
                  <a:schemeClr val="bg1"/>
                </a:solidFill>
              </a:rPr>
              <a:t>Tailgating</a:t>
            </a:r>
            <a:r>
              <a:rPr lang="hu-HU" sz="2400" dirty="0">
                <a:solidFill>
                  <a:schemeClr val="bg1"/>
                </a:solidFill>
              </a:rPr>
              <a:t> </a:t>
            </a:r>
            <a:r>
              <a:rPr lang="hu-HU" sz="2400" b="1" dirty="0">
                <a:solidFill>
                  <a:schemeClr val="bg1"/>
                </a:solidFill>
              </a:rPr>
              <a:t>~ </a:t>
            </a:r>
            <a:r>
              <a:rPr lang="hu-HU" sz="2400" b="1" dirty="0" err="1">
                <a:solidFill>
                  <a:schemeClr val="bg1"/>
                </a:solidFill>
              </a:rPr>
              <a:t>Piggybacking</a:t>
            </a:r>
            <a:r>
              <a:rPr lang="hu-HU" sz="2400" dirty="0">
                <a:solidFill>
                  <a:schemeClr val="bg1"/>
                </a:solidFill>
              </a:rPr>
              <a:t>: besurranás valakit követve.</a:t>
            </a:r>
          </a:p>
          <a:p>
            <a:pPr lvl="1"/>
            <a:r>
              <a:rPr lang="hu-HU" sz="2400" b="1" dirty="0" err="1">
                <a:solidFill>
                  <a:schemeClr val="bg1"/>
                </a:solidFill>
              </a:rPr>
              <a:t>Shoulder</a:t>
            </a:r>
            <a:r>
              <a:rPr lang="hu-HU" sz="2400" b="1" dirty="0">
                <a:solidFill>
                  <a:schemeClr val="bg1"/>
                </a:solidFill>
              </a:rPr>
              <a:t> Surfing: </a:t>
            </a:r>
            <a:r>
              <a:rPr lang="hu-HU" sz="2400" dirty="0">
                <a:solidFill>
                  <a:schemeClr val="bg1"/>
                </a:solidFill>
              </a:rPr>
              <a:t>jelszó ellesése ,,váll felett”.</a:t>
            </a:r>
          </a:p>
          <a:p>
            <a:pPr lvl="1"/>
            <a:r>
              <a:rPr lang="hu-HU" sz="2400" b="1" dirty="0" err="1">
                <a:solidFill>
                  <a:schemeClr val="bg1"/>
                </a:solidFill>
              </a:rPr>
              <a:t>Dumpster</a:t>
            </a:r>
            <a:r>
              <a:rPr lang="hu-HU" sz="2400" b="1" dirty="0">
                <a:solidFill>
                  <a:schemeClr val="bg1"/>
                </a:solidFill>
              </a:rPr>
              <a:t> </a:t>
            </a:r>
            <a:r>
              <a:rPr lang="hu-HU" sz="2400" b="1" dirty="0" err="1">
                <a:solidFill>
                  <a:schemeClr val="bg1"/>
                </a:solidFill>
              </a:rPr>
              <a:t>Diving</a:t>
            </a:r>
            <a:r>
              <a:rPr lang="hu-HU" sz="2400" b="1" dirty="0">
                <a:solidFill>
                  <a:schemeClr val="bg1"/>
                </a:solidFill>
              </a:rPr>
              <a:t>: </a:t>
            </a:r>
            <a:r>
              <a:rPr lang="hu-HU" sz="2400" dirty="0">
                <a:solidFill>
                  <a:schemeClr val="bg1"/>
                </a:solidFill>
              </a:rPr>
              <a:t>kukabúvárkodás.</a:t>
            </a:r>
          </a:p>
          <a:p>
            <a:pPr lvl="1"/>
            <a:endParaRPr lang="hu-HU" dirty="0">
              <a:solidFill>
                <a:schemeClr val="bg1"/>
              </a:solidFill>
            </a:endParaRPr>
          </a:p>
          <a:p>
            <a:pPr lvl="1"/>
            <a:endParaRPr lang="hu-HU" dirty="0" smtClean="0">
              <a:solidFill>
                <a:schemeClr val="bg1"/>
              </a:solidFill>
            </a:endParaRPr>
          </a:p>
          <a:p>
            <a:pPr lvl="1"/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0386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285750"/>
            <a:ext cx="9905999" cy="6046470"/>
          </a:xfrm>
        </p:spPr>
        <p:txBody>
          <a:bodyPr>
            <a:normAutofit/>
          </a:bodyPr>
          <a:lstStyle/>
          <a:p>
            <a:r>
              <a:rPr lang="hu-HU" sz="2600" dirty="0" smtClean="0">
                <a:solidFill>
                  <a:schemeClr val="bg1"/>
                </a:solidFill>
              </a:rPr>
              <a:t>Összefoglalás</a:t>
            </a:r>
            <a:endParaRPr lang="hu-HU" dirty="0">
              <a:solidFill>
                <a:schemeClr val="bg1"/>
              </a:solidFill>
            </a:endParaRPr>
          </a:p>
          <a:p>
            <a:pPr lvl="1"/>
            <a:r>
              <a:rPr lang="hu-HU" sz="2400" dirty="0">
                <a:solidFill>
                  <a:schemeClr val="bg1"/>
                </a:solidFill>
              </a:rPr>
              <a:t>A </a:t>
            </a:r>
            <a:r>
              <a:rPr lang="hu-HU" sz="2400" dirty="0" err="1">
                <a:solidFill>
                  <a:schemeClr val="bg1"/>
                </a:solidFill>
              </a:rPr>
              <a:t>Social</a:t>
            </a:r>
            <a:r>
              <a:rPr lang="hu-HU" sz="2400" dirty="0">
                <a:solidFill>
                  <a:schemeClr val="bg1"/>
                </a:solidFill>
              </a:rPr>
              <a:t> </a:t>
            </a:r>
            <a:r>
              <a:rPr lang="hu-HU" sz="2400" dirty="0" err="1">
                <a:solidFill>
                  <a:schemeClr val="bg1"/>
                </a:solidFill>
              </a:rPr>
              <a:t>Engineering</a:t>
            </a:r>
            <a:r>
              <a:rPr lang="hu-HU" sz="2400" dirty="0">
                <a:solidFill>
                  <a:schemeClr val="bg1"/>
                </a:solidFill>
              </a:rPr>
              <a:t> igen komoly veszélyforrás.</a:t>
            </a:r>
          </a:p>
          <a:p>
            <a:pPr lvl="1"/>
            <a:r>
              <a:rPr lang="hu-HU" sz="2400" dirty="0">
                <a:solidFill>
                  <a:schemeClr val="bg1"/>
                </a:solidFill>
              </a:rPr>
              <a:t>Esetenként bűncselekmény, azon túl hogy természeti törvény, hogy hazudni nem szabad.</a:t>
            </a:r>
          </a:p>
          <a:p>
            <a:pPr lvl="1"/>
            <a:r>
              <a:rPr lang="hu-HU" sz="2400" dirty="0">
                <a:solidFill>
                  <a:schemeClr val="bg1"/>
                </a:solidFill>
              </a:rPr>
              <a:t>Egymásba vetett bizalmunkkal él vissza aki ilyet tesz.</a:t>
            </a:r>
          </a:p>
          <a:p>
            <a:pPr lvl="1"/>
            <a:r>
              <a:rPr lang="hu-HU" sz="2400" dirty="0">
                <a:solidFill>
                  <a:schemeClr val="bg1"/>
                </a:solidFill>
              </a:rPr>
              <a:t>Igen nehéz védekezni ellene,</a:t>
            </a:r>
          </a:p>
          <a:p>
            <a:pPr lvl="1"/>
            <a:r>
              <a:rPr lang="hu-HU" sz="2400" dirty="0">
                <a:solidFill>
                  <a:schemeClr val="bg1"/>
                </a:solidFill>
              </a:rPr>
              <a:t>bár beszélnek ,,emberi tűzfalról”, sajnos, mindig könnyű találni valakit, aki könnyebben manipulálható.</a:t>
            </a:r>
          </a:p>
          <a:p>
            <a:pPr lvl="1"/>
            <a:r>
              <a:rPr lang="hu-HU" sz="2400" dirty="0">
                <a:solidFill>
                  <a:schemeClr val="bg1"/>
                </a:solidFill>
              </a:rPr>
              <a:t>Csak a tudatosítás hatékony ellene, ismerni kell, hogy</a:t>
            </a:r>
          </a:p>
          <a:p>
            <a:pPr lvl="2"/>
            <a:r>
              <a:rPr lang="hu-HU" sz="2400" dirty="0">
                <a:solidFill>
                  <a:schemeClr val="bg1"/>
                </a:solidFill>
              </a:rPr>
              <a:t>felkészüljünk a támadásokra, </a:t>
            </a:r>
          </a:p>
          <a:p>
            <a:pPr lvl="2"/>
            <a:r>
              <a:rPr lang="hu-HU" sz="2400" dirty="0">
                <a:solidFill>
                  <a:schemeClr val="bg1"/>
                </a:solidFill>
              </a:rPr>
              <a:t>felismerjük őket, és </a:t>
            </a:r>
          </a:p>
          <a:p>
            <a:pPr lvl="2"/>
            <a:r>
              <a:rPr lang="hu-HU" sz="2400" dirty="0">
                <a:solidFill>
                  <a:schemeClr val="bg1"/>
                </a:solidFill>
              </a:rPr>
              <a:t>ellent tudjunk állni. </a:t>
            </a:r>
          </a:p>
          <a:p>
            <a:pPr lvl="1"/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7879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297180"/>
            <a:ext cx="9905999" cy="61379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800" dirty="0" smtClean="0">
                <a:solidFill>
                  <a:schemeClr val="bg1"/>
                </a:solidFill>
              </a:rPr>
              <a:t>D. Mobil eszközök biztonságos használata</a:t>
            </a:r>
          </a:p>
          <a:p>
            <a:pPr lvl="1"/>
            <a:r>
              <a:rPr lang="hu-HU" dirty="0">
                <a:solidFill>
                  <a:schemeClr val="bg1"/>
                </a:solidFill>
              </a:rPr>
              <a:t>számítógépek, amelyek többek között telefonálásra is </a:t>
            </a:r>
            <a:r>
              <a:rPr lang="hu-HU" dirty="0" smtClean="0">
                <a:solidFill>
                  <a:schemeClr val="bg1"/>
                </a:solidFill>
              </a:rPr>
              <a:t>alkalmasak</a:t>
            </a:r>
          </a:p>
          <a:p>
            <a:pPr lvl="1"/>
            <a:r>
              <a:rPr lang="hu-HU" dirty="0">
                <a:solidFill>
                  <a:schemeClr val="bg1"/>
                </a:solidFill>
              </a:rPr>
              <a:t>kívülről behozott computereknek </a:t>
            </a:r>
            <a:r>
              <a:rPr lang="hu-HU" dirty="0" smtClean="0">
                <a:solidFill>
                  <a:schemeClr val="bg1"/>
                </a:solidFill>
              </a:rPr>
              <a:t>minősülnek</a:t>
            </a:r>
          </a:p>
          <a:p>
            <a:pPr lvl="1"/>
            <a:r>
              <a:rPr lang="hu-HU" dirty="0">
                <a:solidFill>
                  <a:schemeClr val="bg1"/>
                </a:solidFill>
              </a:rPr>
              <a:t>ellopása/elvesztése óriási </a:t>
            </a:r>
            <a:r>
              <a:rPr lang="hu-HU" dirty="0" smtClean="0">
                <a:solidFill>
                  <a:schemeClr val="bg1"/>
                </a:solidFill>
              </a:rPr>
              <a:t>kockázatot </a:t>
            </a:r>
            <a:r>
              <a:rPr lang="hu-HU" dirty="0">
                <a:solidFill>
                  <a:schemeClr val="bg1"/>
                </a:solidFill>
              </a:rPr>
              <a:t>jelent a tulajdonos </a:t>
            </a:r>
            <a:r>
              <a:rPr lang="hu-HU" dirty="0" smtClean="0">
                <a:solidFill>
                  <a:schemeClr val="bg1"/>
                </a:solidFill>
              </a:rPr>
              <a:t>számára</a:t>
            </a:r>
          </a:p>
          <a:p>
            <a:pPr lvl="1"/>
            <a:r>
              <a:rPr lang="hu-HU" dirty="0">
                <a:solidFill>
                  <a:schemeClr val="bg1"/>
                </a:solidFill>
              </a:rPr>
              <a:t>érdemes rendszeresen adatmentést </a:t>
            </a:r>
            <a:r>
              <a:rPr lang="hu-HU" dirty="0" smtClean="0">
                <a:solidFill>
                  <a:schemeClr val="bg1"/>
                </a:solidFill>
              </a:rPr>
              <a:t>végeznünk</a:t>
            </a:r>
          </a:p>
          <a:p>
            <a:pPr lvl="1"/>
            <a:r>
              <a:rPr lang="hu-HU" dirty="0">
                <a:solidFill>
                  <a:schemeClr val="bg1"/>
                </a:solidFill>
              </a:rPr>
              <a:t>rosszindulatú programok </a:t>
            </a:r>
            <a:r>
              <a:rPr lang="hu-HU" dirty="0" smtClean="0">
                <a:solidFill>
                  <a:schemeClr val="bg1"/>
                </a:solidFill>
              </a:rPr>
              <a:t>kisebb veszély a mobiltelefonokra</a:t>
            </a:r>
          </a:p>
          <a:p>
            <a:pPr lvl="1"/>
            <a:r>
              <a:rPr lang="hu-HU" dirty="0">
                <a:solidFill>
                  <a:schemeClr val="bg1"/>
                </a:solidFill>
              </a:rPr>
              <a:t>telepíteni </a:t>
            </a:r>
            <a:r>
              <a:rPr lang="hu-HU" dirty="0" smtClean="0">
                <a:solidFill>
                  <a:schemeClr val="bg1"/>
                </a:solidFill>
              </a:rPr>
              <a:t>alkalmazásokat (Google play, </a:t>
            </a:r>
            <a:r>
              <a:rPr lang="hu-HU" dirty="0" err="1" smtClean="0">
                <a:solidFill>
                  <a:schemeClr val="bg1"/>
                </a:solidFill>
              </a:rPr>
              <a:t>Appstore</a:t>
            </a:r>
            <a:r>
              <a:rPr lang="hu-HU" dirty="0" smtClean="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hu-HU" dirty="0">
                <a:solidFill>
                  <a:schemeClr val="bg1"/>
                </a:solidFill>
              </a:rPr>
              <a:t>Vannak </a:t>
            </a:r>
            <a:r>
              <a:rPr lang="hu-HU" dirty="0" smtClean="0">
                <a:solidFill>
                  <a:schemeClr val="bg1"/>
                </a:solidFill>
              </a:rPr>
              <a:t>alkalmazások, amelyek </a:t>
            </a:r>
            <a:r>
              <a:rPr lang="hu-HU" dirty="0">
                <a:solidFill>
                  <a:schemeClr val="bg1"/>
                </a:solidFill>
              </a:rPr>
              <a:t>indokolatlanul sok mindenhez </a:t>
            </a:r>
            <a:r>
              <a:rPr lang="hu-HU" dirty="0" smtClean="0">
                <a:solidFill>
                  <a:schemeClr val="bg1"/>
                </a:solidFill>
              </a:rPr>
              <a:t>kérnek </a:t>
            </a:r>
            <a:r>
              <a:rPr lang="hu-HU" dirty="0">
                <a:solidFill>
                  <a:schemeClr val="bg1"/>
                </a:solidFill>
              </a:rPr>
              <a:t>engedélyt</a:t>
            </a:r>
            <a:r>
              <a:rPr lang="hu-HU" dirty="0" smtClean="0">
                <a:solidFill>
                  <a:schemeClr val="bg1"/>
                </a:solidFill>
              </a:rPr>
              <a:t>.</a:t>
            </a:r>
          </a:p>
          <a:p>
            <a:pPr lvl="1"/>
            <a:r>
              <a:rPr lang="hu-HU" dirty="0">
                <a:solidFill>
                  <a:schemeClr val="bg1"/>
                </a:solidFill>
              </a:rPr>
              <a:t>teszteltek 250 </a:t>
            </a:r>
            <a:r>
              <a:rPr lang="hu-HU" dirty="0" err="1">
                <a:solidFill>
                  <a:schemeClr val="bg1"/>
                </a:solidFill>
              </a:rPr>
              <a:t>androidos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antivírus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smtClean="0">
                <a:solidFill>
                  <a:schemeClr val="bg1"/>
                </a:solidFill>
              </a:rPr>
              <a:t>applikációt 2019-ben</a:t>
            </a:r>
          </a:p>
          <a:p>
            <a:pPr lvl="1"/>
            <a:r>
              <a:rPr lang="hu-HU" dirty="0">
                <a:solidFill>
                  <a:schemeClr val="bg1"/>
                </a:solidFill>
              </a:rPr>
              <a:t>Személyes adataink </a:t>
            </a:r>
            <a:r>
              <a:rPr lang="hu-HU" dirty="0" smtClean="0">
                <a:solidFill>
                  <a:schemeClr val="bg1"/>
                </a:solidFill>
              </a:rPr>
              <a:t>védelme, </a:t>
            </a:r>
            <a:r>
              <a:rPr lang="hu-HU" dirty="0" err="1" smtClean="0">
                <a:solidFill>
                  <a:schemeClr val="bg1"/>
                </a:solidFill>
              </a:rPr>
              <a:t>biometrikus</a:t>
            </a:r>
            <a:r>
              <a:rPr lang="hu-HU" dirty="0" smtClean="0">
                <a:solidFill>
                  <a:schemeClr val="bg1"/>
                </a:solidFill>
              </a:rPr>
              <a:t> azonosítók</a:t>
            </a:r>
          </a:p>
          <a:p>
            <a:pPr lvl="1"/>
            <a:r>
              <a:rPr lang="hu-HU" dirty="0">
                <a:solidFill>
                  <a:schemeClr val="bg1"/>
                </a:solidFill>
              </a:rPr>
              <a:t>csak minden </a:t>
            </a:r>
            <a:r>
              <a:rPr lang="hu-HU" dirty="0" smtClean="0">
                <a:solidFill>
                  <a:schemeClr val="bg1"/>
                </a:solidFill>
              </a:rPr>
              <a:t>2. </a:t>
            </a:r>
            <a:r>
              <a:rPr lang="hu-HU" dirty="0">
                <a:solidFill>
                  <a:schemeClr val="bg1"/>
                </a:solidFill>
              </a:rPr>
              <a:t>vállalat alkalmaz valamilyen megoldást a mobilkészülékek </a:t>
            </a:r>
            <a:r>
              <a:rPr lang="hu-HU" dirty="0" smtClean="0">
                <a:solidFill>
                  <a:schemeClr val="bg1"/>
                </a:solidFill>
              </a:rPr>
              <a:t>védelmére</a:t>
            </a:r>
          </a:p>
          <a:p>
            <a:pPr lvl="1"/>
            <a:r>
              <a:rPr lang="hu-HU" dirty="0">
                <a:solidFill>
                  <a:schemeClr val="bg1"/>
                </a:solidFill>
              </a:rPr>
              <a:t>csupán a felhasználók negyede rendelkezik valamilyen szoftveres </a:t>
            </a:r>
            <a:r>
              <a:rPr lang="hu-HU" dirty="0" smtClean="0">
                <a:solidFill>
                  <a:schemeClr val="bg1"/>
                </a:solidFill>
              </a:rPr>
              <a:t>védelemmel</a:t>
            </a:r>
          </a:p>
          <a:p>
            <a:pPr lvl="1"/>
            <a:r>
              <a:rPr lang="hu-HU" dirty="0" smtClean="0">
                <a:solidFill>
                  <a:schemeClr val="bg1"/>
                </a:solidFill>
              </a:rPr>
              <a:t>Legelterjedtebb </a:t>
            </a:r>
            <a:r>
              <a:rPr lang="hu-HU" dirty="0">
                <a:solidFill>
                  <a:schemeClr val="bg1"/>
                </a:solidFill>
              </a:rPr>
              <a:t>védelmi megoldás: programok telepítésének tiltása, valamint a pin-kód használata</a:t>
            </a:r>
            <a:endParaRPr lang="hu-HU" dirty="0" smtClean="0">
              <a:solidFill>
                <a:schemeClr val="bg1"/>
              </a:solidFill>
            </a:endParaRPr>
          </a:p>
          <a:p>
            <a:pPr lvl="1"/>
            <a:endParaRPr lang="hu-HU" sz="2400" dirty="0" smtClean="0">
              <a:solidFill>
                <a:schemeClr val="bg1"/>
              </a:solidFill>
            </a:endParaRPr>
          </a:p>
          <a:p>
            <a:pPr lvl="1"/>
            <a:endParaRPr lang="hu-H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834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448056"/>
            <a:ext cx="9905999" cy="5804154"/>
          </a:xfrm>
        </p:spPr>
        <p:txBody>
          <a:bodyPr>
            <a:normAutofit lnSpcReduction="10000"/>
          </a:bodyPr>
          <a:lstStyle/>
          <a:p>
            <a:pPr algn="just"/>
            <a:r>
              <a:rPr lang="hu-HU" dirty="0" smtClean="0">
                <a:solidFill>
                  <a:schemeClr val="bg1"/>
                </a:solidFill>
              </a:rPr>
              <a:t>jogalapként </a:t>
            </a:r>
            <a:r>
              <a:rPr lang="hu-HU" dirty="0">
                <a:solidFill>
                  <a:schemeClr val="bg1"/>
                </a:solidFill>
              </a:rPr>
              <a:t>az érintett hozzájárulását használja fel </a:t>
            </a:r>
            <a:endParaRPr lang="hu-HU" dirty="0" smtClean="0">
              <a:solidFill>
                <a:schemeClr val="bg1"/>
              </a:solidFill>
            </a:endParaRPr>
          </a:p>
          <a:p>
            <a:pPr marL="457200" lvl="1" indent="0" algn="just">
              <a:buNone/>
            </a:pPr>
            <a:r>
              <a:rPr lang="hu-HU" dirty="0" smtClean="0">
                <a:solidFill>
                  <a:schemeClr val="bg1"/>
                </a:solidFill>
              </a:rPr>
              <a:t>(a hozzájárulás </a:t>
            </a:r>
            <a:r>
              <a:rPr lang="hu-HU" dirty="0">
                <a:solidFill>
                  <a:schemeClr val="bg1"/>
                </a:solidFill>
              </a:rPr>
              <a:t>alapvető követelményei (önkéntesnek, határozottnak, megfelelő tájékozta-táson alapulónak és félreérthetetlennek kell lennie) nem érvényesülnek </a:t>
            </a:r>
            <a:r>
              <a:rPr lang="hu-HU" dirty="0" smtClean="0">
                <a:solidFill>
                  <a:schemeClr val="bg1"/>
                </a:solidFill>
              </a:rPr>
              <a:t>maradéktalanul)</a:t>
            </a:r>
          </a:p>
          <a:p>
            <a:pPr algn="just"/>
            <a:r>
              <a:rPr lang="hu-HU" dirty="0">
                <a:solidFill>
                  <a:schemeClr val="bg1"/>
                </a:solidFill>
              </a:rPr>
              <a:t>„mindent vagy semmit” választási „lehetőség</a:t>
            </a:r>
            <a:r>
              <a:rPr lang="hu-HU" dirty="0" smtClean="0">
                <a:solidFill>
                  <a:schemeClr val="bg1"/>
                </a:solidFill>
              </a:rPr>
              <a:t>”</a:t>
            </a:r>
          </a:p>
          <a:p>
            <a:pPr algn="just"/>
            <a:r>
              <a:rPr lang="hu-HU" dirty="0">
                <a:solidFill>
                  <a:schemeClr val="bg1"/>
                </a:solidFill>
              </a:rPr>
              <a:t>a Facebook szabályzatának az </a:t>
            </a:r>
            <a:r>
              <a:rPr lang="hu-HU" dirty="0" smtClean="0">
                <a:solidFill>
                  <a:schemeClr val="bg1"/>
                </a:solidFill>
              </a:rPr>
              <a:t>elfogadása </a:t>
            </a:r>
            <a:r>
              <a:rPr lang="hu-HU" dirty="0">
                <a:solidFill>
                  <a:schemeClr val="bg1"/>
                </a:solidFill>
              </a:rPr>
              <a:t>a partnereire, valamint azok szolgáltatásaira (pl. beépülő modulok) is </a:t>
            </a:r>
            <a:r>
              <a:rPr lang="hu-HU" dirty="0" smtClean="0">
                <a:solidFill>
                  <a:schemeClr val="bg1"/>
                </a:solidFill>
              </a:rPr>
              <a:t>kiterjed</a:t>
            </a:r>
          </a:p>
          <a:p>
            <a:pPr algn="just"/>
            <a:r>
              <a:rPr lang="hu-HU" dirty="0">
                <a:solidFill>
                  <a:schemeClr val="bg1"/>
                </a:solidFill>
              </a:rPr>
              <a:t>személyes adatokon felül az alábbi adatokat tárolja </a:t>
            </a:r>
            <a:r>
              <a:rPr lang="hu-HU" dirty="0" smtClean="0">
                <a:solidFill>
                  <a:schemeClr val="bg1"/>
                </a:solidFill>
              </a:rPr>
              <a:t>felhasználóiról:</a:t>
            </a:r>
          </a:p>
          <a:p>
            <a:pPr lvl="1" algn="just"/>
            <a:r>
              <a:rPr lang="hu-HU" dirty="0">
                <a:solidFill>
                  <a:schemeClr val="bg1"/>
                </a:solidFill>
              </a:rPr>
              <a:t>Jellemzők – például az operációs rendszer, a hardver verziója, az eszközbeállítások, fájl- és szoftvernevek és -típusok, akkumulátor és jelerősség, valamint készülékazonosítók</a:t>
            </a:r>
            <a:r>
              <a:rPr lang="hu-HU" dirty="0" smtClean="0">
                <a:solidFill>
                  <a:schemeClr val="bg1"/>
                </a:solidFill>
              </a:rPr>
              <a:t>.</a:t>
            </a:r>
          </a:p>
          <a:p>
            <a:pPr lvl="1" algn="just"/>
            <a:r>
              <a:rPr lang="hu-HU" dirty="0" smtClean="0">
                <a:solidFill>
                  <a:schemeClr val="bg1"/>
                </a:solidFill>
              </a:rPr>
              <a:t>Az </a:t>
            </a:r>
            <a:r>
              <a:rPr lang="hu-HU" dirty="0">
                <a:solidFill>
                  <a:schemeClr val="bg1"/>
                </a:solidFill>
              </a:rPr>
              <a:t>eszközök helye – akár konkrét földrajzi helyadatokkal, például GPS-, </a:t>
            </a:r>
            <a:r>
              <a:rPr lang="hu-HU" dirty="0" err="1">
                <a:solidFill>
                  <a:schemeClr val="bg1"/>
                </a:solidFill>
              </a:rPr>
              <a:t>Bluetooth</a:t>
            </a:r>
            <a:r>
              <a:rPr lang="hu-HU" dirty="0">
                <a:solidFill>
                  <a:schemeClr val="bg1"/>
                </a:solidFill>
              </a:rPr>
              <a:t>- vagy </a:t>
            </a:r>
            <a:r>
              <a:rPr lang="hu-HU" dirty="0" err="1">
                <a:solidFill>
                  <a:schemeClr val="bg1"/>
                </a:solidFill>
              </a:rPr>
              <a:t>WiFi</a:t>
            </a:r>
            <a:r>
              <a:rPr lang="hu-HU" dirty="0">
                <a:solidFill>
                  <a:schemeClr val="bg1"/>
                </a:solidFill>
              </a:rPr>
              <a:t>-jelek alapján</a:t>
            </a:r>
            <a:r>
              <a:rPr lang="hu-HU" dirty="0" smtClean="0">
                <a:solidFill>
                  <a:schemeClr val="bg1"/>
                </a:solidFill>
              </a:rPr>
              <a:t>.</a:t>
            </a:r>
          </a:p>
          <a:p>
            <a:pPr lvl="1" algn="just"/>
            <a:r>
              <a:rPr lang="hu-HU" dirty="0" smtClean="0">
                <a:solidFill>
                  <a:schemeClr val="bg1"/>
                </a:solidFill>
              </a:rPr>
              <a:t>Az </a:t>
            </a:r>
            <a:r>
              <a:rPr lang="hu-HU" dirty="0">
                <a:solidFill>
                  <a:schemeClr val="bg1"/>
                </a:solidFill>
              </a:rPr>
              <a:t>internetkapcsolatra vonatkozó adatok – például mobilszolgáltató vagy </a:t>
            </a:r>
            <a:r>
              <a:rPr lang="hu-HU" dirty="0" smtClean="0">
                <a:solidFill>
                  <a:schemeClr val="bg1"/>
                </a:solidFill>
              </a:rPr>
              <a:t>internetszolgáltató </a:t>
            </a:r>
            <a:r>
              <a:rPr lang="hu-HU" dirty="0">
                <a:solidFill>
                  <a:schemeClr val="bg1"/>
                </a:solidFill>
              </a:rPr>
              <a:t>neve, a böngésző típusa, nyelve, az időzóna, a mobiltelefonszám és az IP-cím.</a:t>
            </a:r>
            <a:endParaRPr lang="hu-HU" dirty="0" smtClean="0">
              <a:solidFill>
                <a:schemeClr val="bg1"/>
              </a:solidFill>
            </a:endParaRPr>
          </a:p>
          <a:p>
            <a:endParaRPr lang="hu-HU" dirty="0" smtClean="0">
              <a:solidFill>
                <a:schemeClr val="bg1"/>
              </a:solidFill>
            </a:endParaRPr>
          </a:p>
          <a:p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316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448056"/>
            <a:ext cx="9905999" cy="6181344"/>
          </a:xfrm>
        </p:spPr>
        <p:txBody>
          <a:bodyPr/>
          <a:lstStyle/>
          <a:p>
            <a:pPr algn="just"/>
            <a:r>
              <a:rPr lang="hu-HU" dirty="0">
                <a:solidFill>
                  <a:schemeClr val="bg1"/>
                </a:solidFill>
              </a:rPr>
              <a:t>A GDPR alapján a célhoz kötöttség elvének az adatkezelés minden szakaszában </a:t>
            </a:r>
            <a:r>
              <a:rPr lang="hu-HU" dirty="0" smtClean="0">
                <a:solidFill>
                  <a:schemeClr val="bg1"/>
                </a:solidFill>
              </a:rPr>
              <a:t>érvényesülnie kellene</a:t>
            </a:r>
          </a:p>
          <a:p>
            <a:pPr algn="just"/>
            <a:r>
              <a:rPr lang="hu-HU" dirty="0">
                <a:solidFill>
                  <a:schemeClr val="bg1"/>
                </a:solidFill>
              </a:rPr>
              <a:t>Az adatkezelési szabályzat sok </a:t>
            </a:r>
            <a:r>
              <a:rPr lang="hu-HU" dirty="0" smtClean="0">
                <a:solidFill>
                  <a:schemeClr val="bg1"/>
                </a:solidFill>
              </a:rPr>
              <a:t>esetben </a:t>
            </a:r>
            <a:r>
              <a:rPr lang="hu-HU" dirty="0">
                <a:solidFill>
                  <a:schemeClr val="bg1"/>
                </a:solidFill>
              </a:rPr>
              <a:t>általánosan és homályosan fogalmaz</a:t>
            </a:r>
            <a:r>
              <a:rPr lang="hu-HU" dirty="0" smtClean="0">
                <a:solidFill>
                  <a:schemeClr val="bg1"/>
                </a:solidFill>
              </a:rPr>
              <a:t>: (</a:t>
            </a:r>
            <a:r>
              <a:rPr lang="hu-HU" dirty="0" err="1" smtClean="0">
                <a:solidFill>
                  <a:schemeClr val="bg1"/>
                </a:solidFill>
              </a:rPr>
              <a:t>pl</a:t>
            </a:r>
            <a:r>
              <a:rPr lang="hu-HU" dirty="0" smtClean="0">
                <a:solidFill>
                  <a:schemeClr val="bg1"/>
                </a:solidFill>
              </a:rPr>
              <a:t>)</a:t>
            </a:r>
          </a:p>
          <a:p>
            <a:pPr algn="just"/>
            <a:r>
              <a:rPr lang="hu-HU" dirty="0">
                <a:solidFill>
                  <a:schemeClr val="bg1"/>
                </a:solidFill>
              </a:rPr>
              <a:t>A helymeghatározással kapcsolatos adatkezelések esetén szintén szükséges a felhasználó előzetes hozzájárulásának </a:t>
            </a:r>
            <a:r>
              <a:rPr lang="hu-HU" dirty="0" smtClean="0">
                <a:solidFill>
                  <a:schemeClr val="bg1"/>
                </a:solidFill>
              </a:rPr>
              <a:t>megszerzése</a:t>
            </a:r>
          </a:p>
          <a:p>
            <a:pPr algn="just"/>
            <a:endParaRPr lang="hu-HU" dirty="0">
              <a:solidFill>
                <a:schemeClr val="bg1"/>
              </a:solidFill>
            </a:endParaRPr>
          </a:p>
          <a:p>
            <a:pPr algn="just"/>
            <a:r>
              <a:rPr lang="hu-HU" dirty="0">
                <a:solidFill>
                  <a:schemeClr val="bg1"/>
                </a:solidFill>
              </a:rPr>
              <a:t>A hozzájárulás akkor tekinthető érvényesnek, ha az érintett megfelelően tájékoztatva lett annak </a:t>
            </a:r>
            <a:r>
              <a:rPr lang="hu-HU" dirty="0" smtClean="0">
                <a:solidFill>
                  <a:schemeClr val="bg1"/>
                </a:solidFill>
              </a:rPr>
              <a:t>megadása előtt</a:t>
            </a:r>
            <a:r>
              <a:rPr lang="hu-HU" dirty="0">
                <a:solidFill>
                  <a:schemeClr val="bg1"/>
                </a:solidFill>
              </a:rPr>
              <a:t>: </a:t>
            </a:r>
            <a:r>
              <a:rPr lang="hu-HU" u="sng" dirty="0">
                <a:solidFill>
                  <a:schemeClr val="bg1"/>
                </a:solidFill>
              </a:rPr>
              <a:t>részletes, és a felhasználó számára </a:t>
            </a:r>
            <a:r>
              <a:rPr lang="hu-HU" u="sng" dirty="0" smtClean="0">
                <a:solidFill>
                  <a:schemeClr val="bg1"/>
                </a:solidFill>
              </a:rPr>
              <a:t>érthető</a:t>
            </a:r>
          </a:p>
          <a:p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198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448056"/>
            <a:ext cx="9905999" cy="5804154"/>
          </a:xfrm>
        </p:spPr>
        <p:txBody>
          <a:bodyPr/>
          <a:lstStyle/>
          <a:p>
            <a:pPr algn="just"/>
            <a:r>
              <a:rPr lang="hu-HU" dirty="0">
                <a:solidFill>
                  <a:schemeClr val="bg1"/>
                </a:solidFill>
              </a:rPr>
              <a:t>egy átlátható és könnyen érthető tájékoztatást biztosít az adatok megosztásáról, és arról, hogy egyes felhasználók milyen adatokat </a:t>
            </a:r>
            <a:r>
              <a:rPr lang="hu-HU" dirty="0" smtClean="0">
                <a:solidFill>
                  <a:schemeClr val="bg1"/>
                </a:solidFill>
              </a:rPr>
              <a:t>láthatnak </a:t>
            </a:r>
            <a:r>
              <a:rPr lang="hu-HU" dirty="0">
                <a:solidFill>
                  <a:schemeClr val="bg1"/>
                </a:solidFill>
              </a:rPr>
              <a:t>egymásról, </a:t>
            </a:r>
            <a:endParaRPr lang="hu-HU" dirty="0" smtClean="0">
              <a:solidFill>
                <a:schemeClr val="bg1"/>
              </a:solidFill>
            </a:endParaRPr>
          </a:p>
          <a:p>
            <a:pPr algn="just"/>
            <a:r>
              <a:rPr lang="hu-HU" dirty="0" smtClean="0">
                <a:solidFill>
                  <a:schemeClr val="bg1"/>
                </a:solidFill>
              </a:rPr>
              <a:t>azonban </a:t>
            </a:r>
            <a:r>
              <a:rPr lang="hu-HU" dirty="0">
                <a:solidFill>
                  <a:schemeClr val="bg1"/>
                </a:solidFill>
              </a:rPr>
              <a:t>arról nem tesz említést, és nem ad meg beállítást, hogy pontosan milyen </a:t>
            </a:r>
            <a:r>
              <a:rPr lang="hu-HU" dirty="0" smtClean="0">
                <a:solidFill>
                  <a:schemeClr val="bg1"/>
                </a:solidFill>
              </a:rPr>
              <a:t>adatokat </a:t>
            </a:r>
            <a:r>
              <a:rPr lang="hu-HU" dirty="0">
                <a:solidFill>
                  <a:schemeClr val="bg1"/>
                </a:solidFill>
              </a:rPr>
              <a:t>láthatnak és gyűjthetnek a Facebook </a:t>
            </a:r>
            <a:r>
              <a:rPr lang="hu-HU" dirty="0" smtClean="0">
                <a:solidFill>
                  <a:schemeClr val="bg1"/>
                </a:solidFill>
              </a:rPr>
              <a:t>partnerei</a:t>
            </a:r>
          </a:p>
          <a:p>
            <a:pPr algn="just"/>
            <a:endParaRPr lang="hu-HU" dirty="0" smtClean="0">
              <a:solidFill>
                <a:schemeClr val="bg1"/>
              </a:solidFill>
            </a:endParaRPr>
          </a:p>
          <a:p>
            <a:pPr algn="just"/>
            <a:r>
              <a:rPr lang="hu-HU" dirty="0">
                <a:solidFill>
                  <a:schemeClr val="bg1"/>
                </a:solidFill>
              </a:rPr>
              <a:t>A Facebook adatbiztonsági szempontból igen veszélyes terület, ugyanis emberi tulajdonságok </a:t>
            </a:r>
            <a:r>
              <a:rPr lang="hu-HU" dirty="0" smtClean="0">
                <a:solidFill>
                  <a:schemeClr val="bg1"/>
                </a:solidFill>
              </a:rPr>
              <a:t>előtérbe </a:t>
            </a:r>
            <a:r>
              <a:rPr lang="hu-HU" dirty="0">
                <a:solidFill>
                  <a:schemeClr val="bg1"/>
                </a:solidFill>
              </a:rPr>
              <a:t>helyezésével el lehet érni, hogy önként </a:t>
            </a:r>
            <a:r>
              <a:rPr lang="hu-HU" dirty="0" err="1" smtClean="0">
                <a:solidFill>
                  <a:schemeClr val="bg1"/>
                </a:solidFill>
              </a:rPr>
              <a:t>osszunk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>
                <a:solidFill>
                  <a:schemeClr val="bg1"/>
                </a:solidFill>
              </a:rPr>
              <a:t>meg olyan adatot, amit valójában nem adnánk ki</a:t>
            </a:r>
            <a:r>
              <a:rPr lang="hu-HU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hu-HU" dirty="0">
                <a:solidFill>
                  <a:schemeClr val="bg1"/>
                </a:solidFill>
              </a:rPr>
              <a:t>személyes közösségi élményt-érzést </a:t>
            </a:r>
            <a:r>
              <a:rPr lang="hu-HU" dirty="0" smtClean="0">
                <a:solidFill>
                  <a:schemeClr val="bg1"/>
                </a:solidFill>
              </a:rPr>
              <a:t>lehet </a:t>
            </a:r>
            <a:r>
              <a:rPr lang="hu-HU" dirty="0">
                <a:solidFill>
                  <a:schemeClr val="bg1"/>
                </a:solidFill>
              </a:rPr>
              <a:t>elérni</a:t>
            </a:r>
          </a:p>
        </p:txBody>
      </p:sp>
    </p:spTree>
    <p:extLst>
      <p:ext uri="{BB962C8B-B14F-4D97-AF65-F5344CB8AC3E}">
        <p14:creationId xmlns:p14="http://schemas.microsoft.com/office/powerpoint/2010/main" val="3029372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448056"/>
            <a:ext cx="9905999" cy="5343145"/>
          </a:xfrm>
        </p:spPr>
        <p:txBody>
          <a:bodyPr/>
          <a:lstStyle/>
          <a:p>
            <a:pPr algn="just"/>
            <a:r>
              <a:rPr lang="hu-HU" dirty="0">
                <a:solidFill>
                  <a:schemeClr val="bg1"/>
                </a:solidFill>
              </a:rPr>
              <a:t>Az egyik legfontosabb adatvédelmi beállítás, hogy </a:t>
            </a:r>
            <a:r>
              <a:rPr lang="hu-HU" u="sng" dirty="0">
                <a:solidFill>
                  <a:schemeClr val="bg1"/>
                </a:solidFill>
              </a:rPr>
              <a:t>kik láthatják az üzenőfalunkat, a </a:t>
            </a:r>
            <a:r>
              <a:rPr lang="hu-HU" u="sng" dirty="0" smtClean="0">
                <a:solidFill>
                  <a:schemeClr val="bg1"/>
                </a:solidFill>
              </a:rPr>
              <a:t>hozzászólásainkat</a:t>
            </a:r>
            <a:r>
              <a:rPr lang="hu-HU" u="sng" dirty="0">
                <a:solidFill>
                  <a:schemeClr val="bg1"/>
                </a:solidFill>
              </a:rPr>
              <a:t>, a képeinket és az alapadatainkat</a:t>
            </a:r>
            <a:r>
              <a:rPr lang="hu-HU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hu-HU" dirty="0">
                <a:solidFill>
                  <a:schemeClr val="bg1"/>
                </a:solidFill>
              </a:rPr>
              <a:t>Mi történhet, ha nem figyelünk oda ezekre</a:t>
            </a:r>
            <a:r>
              <a:rPr lang="hu-HU" dirty="0" smtClean="0">
                <a:solidFill>
                  <a:schemeClr val="bg1"/>
                </a:solidFill>
              </a:rPr>
              <a:t>?</a:t>
            </a:r>
          </a:p>
          <a:p>
            <a:pPr marL="457200" lvl="1" indent="0" algn="just">
              <a:buNone/>
            </a:pPr>
            <a:r>
              <a:rPr lang="hu-HU" dirty="0" err="1" smtClean="0">
                <a:solidFill>
                  <a:schemeClr val="bg1"/>
                </a:solidFill>
              </a:rPr>
              <a:t>Pl</a:t>
            </a:r>
            <a:r>
              <a:rPr lang="hu-HU" dirty="0" smtClean="0">
                <a:solidFill>
                  <a:schemeClr val="bg1"/>
                </a:solidFill>
              </a:rPr>
              <a:t>: vásárlás-nyaralás, hol vagyunk?</a:t>
            </a:r>
          </a:p>
          <a:p>
            <a:pPr algn="just"/>
            <a:r>
              <a:rPr lang="hu-HU" dirty="0" err="1" smtClean="0">
                <a:solidFill>
                  <a:schemeClr val="bg1"/>
                </a:solidFill>
              </a:rPr>
              <a:t>Socialbotok</a:t>
            </a:r>
            <a:r>
              <a:rPr lang="hu-HU" dirty="0" smtClean="0">
                <a:solidFill>
                  <a:schemeClr val="bg1"/>
                </a:solidFill>
              </a:rPr>
              <a:t>: kutatás (</a:t>
            </a:r>
            <a:r>
              <a:rPr lang="hu-HU" dirty="0" err="1" smtClean="0">
                <a:solidFill>
                  <a:schemeClr val="bg1"/>
                </a:solidFill>
              </a:rPr>
              <a:t>pl</a:t>
            </a:r>
            <a:r>
              <a:rPr lang="hu-HU" dirty="0" smtClean="0">
                <a:solidFill>
                  <a:schemeClr val="bg1"/>
                </a:solidFill>
              </a:rPr>
              <a:t>)</a:t>
            </a:r>
          </a:p>
          <a:p>
            <a:pPr algn="just"/>
            <a:r>
              <a:rPr lang="hu-HU" dirty="0">
                <a:solidFill>
                  <a:schemeClr val="bg1"/>
                </a:solidFill>
              </a:rPr>
              <a:t>Konklúzió: csak annyit </a:t>
            </a:r>
            <a:r>
              <a:rPr lang="hu-HU" dirty="0" smtClean="0">
                <a:solidFill>
                  <a:schemeClr val="bg1"/>
                </a:solidFill>
              </a:rPr>
              <a:t>lásson </a:t>
            </a:r>
            <a:r>
              <a:rPr lang="hu-HU" dirty="0">
                <a:solidFill>
                  <a:schemeClr val="bg1"/>
                </a:solidFill>
              </a:rPr>
              <a:t>a Facebook profilomból, idővonalamból, tevékenységeimből a külvilág (beleértve magát a Facebook-</a:t>
            </a:r>
            <a:r>
              <a:rPr lang="hu-HU" dirty="0" err="1">
                <a:solidFill>
                  <a:schemeClr val="bg1"/>
                </a:solidFill>
              </a:rPr>
              <a:t>ot</a:t>
            </a:r>
            <a:r>
              <a:rPr lang="hu-HU" dirty="0">
                <a:solidFill>
                  <a:schemeClr val="bg1"/>
                </a:solidFill>
              </a:rPr>
              <a:t> is), amit feltétlenül szükséges.</a:t>
            </a:r>
          </a:p>
        </p:txBody>
      </p:sp>
    </p:spTree>
    <p:extLst>
      <p:ext uri="{BB962C8B-B14F-4D97-AF65-F5344CB8AC3E}">
        <p14:creationId xmlns:p14="http://schemas.microsoft.com/office/powerpoint/2010/main" val="1136187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480060"/>
            <a:ext cx="9905999" cy="5311141"/>
          </a:xfrm>
        </p:spPr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2. Pszichológiai vetület – röviden</a:t>
            </a:r>
          </a:p>
          <a:p>
            <a:pPr marL="0" indent="0">
              <a:buNone/>
            </a:pPr>
            <a:r>
              <a:rPr lang="hu-HU" dirty="0" smtClean="0">
                <a:solidFill>
                  <a:schemeClr val="bg1"/>
                </a:solidFill>
              </a:rPr>
              <a:t>	Interjú a </a:t>
            </a:r>
            <a:r>
              <a:rPr lang="hu-HU" dirty="0">
                <a:solidFill>
                  <a:schemeClr val="bg1"/>
                </a:solidFill>
              </a:rPr>
              <a:t>mobilfüggőségről Tari Annamária </a:t>
            </a:r>
            <a:r>
              <a:rPr lang="hu-HU" dirty="0" smtClean="0">
                <a:solidFill>
                  <a:schemeClr val="bg1"/>
                </a:solidFill>
              </a:rPr>
              <a:t>pszichológussal 2018-ban</a:t>
            </a:r>
          </a:p>
          <a:p>
            <a:pPr lvl="1"/>
            <a:r>
              <a:rPr lang="hu-HU" dirty="0" smtClean="0">
                <a:solidFill>
                  <a:schemeClr val="bg1"/>
                </a:solidFill>
              </a:rPr>
              <a:t>Gyorsaságot </a:t>
            </a:r>
            <a:r>
              <a:rPr lang="hu-HU" dirty="0">
                <a:solidFill>
                  <a:schemeClr val="bg1"/>
                </a:solidFill>
              </a:rPr>
              <a:t>és </a:t>
            </a:r>
            <a:r>
              <a:rPr lang="hu-HU" dirty="0" err="1" smtClean="0">
                <a:solidFill>
                  <a:schemeClr val="bg1"/>
                </a:solidFill>
              </a:rPr>
              <a:t>azonnaliságot</a:t>
            </a:r>
            <a:r>
              <a:rPr lang="hu-HU" dirty="0" smtClean="0">
                <a:solidFill>
                  <a:schemeClr val="bg1"/>
                </a:solidFill>
              </a:rPr>
              <a:t> ad</a:t>
            </a:r>
          </a:p>
          <a:p>
            <a:pPr lvl="1"/>
            <a:r>
              <a:rPr lang="hu-HU" dirty="0" smtClean="0">
                <a:solidFill>
                  <a:schemeClr val="bg1"/>
                </a:solidFill>
              </a:rPr>
              <a:t>Valójában </a:t>
            </a:r>
            <a:r>
              <a:rPr lang="hu-HU" dirty="0">
                <a:solidFill>
                  <a:schemeClr val="bg1"/>
                </a:solidFill>
              </a:rPr>
              <a:t>mindenki egyedül </a:t>
            </a:r>
            <a:r>
              <a:rPr lang="hu-HU" dirty="0" smtClean="0">
                <a:solidFill>
                  <a:schemeClr val="bg1"/>
                </a:solidFill>
              </a:rPr>
              <a:t>van</a:t>
            </a:r>
          </a:p>
          <a:p>
            <a:pPr lvl="1"/>
            <a:r>
              <a:rPr lang="hu-HU" dirty="0" smtClean="0">
                <a:solidFill>
                  <a:schemeClr val="bg1"/>
                </a:solidFill>
              </a:rPr>
              <a:t>A gyerekeknek nincsenek meg még </a:t>
            </a:r>
            <a:r>
              <a:rPr lang="hu-HU" dirty="0">
                <a:solidFill>
                  <a:schemeClr val="bg1"/>
                </a:solidFill>
              </a:rPr>
              <a:t>az érzelmi eszközei a </a:t>
            </a:r>
            <a:r>
              <a:rPr lang="hu-HU" dirty="0" smtClean="0">
                <a:solidFill>
                  <a:schemeClr val="bg1"/>
                </a:solidFill>
              </a:rPr>
              <a:t>kihívások feldolgozásához.</a:t>
            </a:r>
          </a:p>
          <a:p>
            <a:pPr lvl="1"/>
            <a:r>
              <a:rPr lang="hu-HU" dirty="0" smtClean="0">
                <a:solidFill>
                  <a:schemeClr val="bg1"/>
                </a:solidFill>
              </a:rPr>
              <a:t>Nagyobb transzparencia – nagyobb szorongás</a:t>
            </a:r>
          </a:p>
          <a:p>
            <a:pPr lvl="1"/>
            <a:r>
              <a:rPr lang="hu-HU" dirty="0" smtClean="0">
                <a:solidFill>
                  <a:schemeClr val="bg1"/>
                </a:solidFill>
              </a:rPr>
              <a:t>A valóság lassú és nehézkes</a:t>
            </a:r>
          </a:p>
          <a:p>
            <a:pPr lvl="1"/>
            <a:r>
              <a:rPr lang="hu-HU" dirty="0" smtClean="0">
                <a:solidFill>
                  <a:schemeClr val="bg1"/>
                </a:solidFill>
              </a:rPr>
              <a:t>Holding (több óra – pár mp)</a:t>
            </a:r>
          </a:p>
          <a:p>
            <a:pPr lvl="1"/>
            <a:endParaRPr lang="hu-HU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lang="hu-HU" sz="1600" dirty="0" smtClean="0">
                <a:solidFill>
                  <a:schemeClr val="bg1"/>
                </a:solidFill>
              </a:rPr>
              <a:t>(Dr. Pécsi Rita videó)</a:t>
            </a:r>
            <a:endParaRPr lang="hu-H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265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457200"/>
            <a:ext cx="9905999" cy="53340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200" dirty="0">
                <a:solidFill>
                  <a:schemeClr val="bg1"/>
                </a:solidFill>
              </a:rPr>
              <a:t>B. </a:t>
            </a:r>
            <a:r>
              <a:rPr lang="hu-HU" sz="3200" dirty="0">
                <a:solidFill>
                  <a:schemeClr val="bg1"/>
                </a:solidFill>
              </a:rPr>
              <a:t>Internetes </a:t>
            </a:r>
            <a:r>
              <a:rPr lang="hu-HU" sz="3200" dirty="0" smtClean="0">
                <a:solidFill>
                  <a:schemeClr val="bg1"/>
                </a:solidFill>
              </a:rPr>
              <a:t>zaklatás</a:t>
            </a:r>
          </a:p>
          <a:p>
            <a:pPr marL="0" indent="0">
              <a:buNone/>
            </a:pPr>
            <a:endParaRPr lang="hu-HU" sz="3200" dirty="0">
              <a:solidFill>
                <a:schemeClr val="bg1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120" y="1417320"/>
            <a:ext cx="7294582" cy="481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726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457200"/>
            <a:ext cx="9905999" cy="5334001"/>
          </a:xfrm>
        </p:spPr>
        <p:txBody>
          <a:bodyPr>
            <a:normAutofit/>
          </a:bodyPr>
          <a:lstStyle/>
          <a:p>
            <a:pPr lvl="1" algn="just"/>
            <a:r>
              <a:rPr lang="hu-HU" dirty="0">
                <a:solidFill>
                  <a:schemeClr val="bg1"/>
                </a:solidFill>
              </a:rPr>
              <a:t>nehezebb elmenekülni előle, nem ér véget az iskola kapujánál – ott kezdődik</a:t>
            </a:r>
            <a:r>
              <a:rPr lang="hu-HU" dirty="0" smtClean="0">
                <a:solidFill>
                  <a:schemeClr val="bg1"/>
                </a:solidFill>
              </a:rPr>
              <a:t>,</a:t>
            </a:r>
          </a:p>
          <a:p>
            <a:pPr lvl="1" algn="just"/>
            <a:r>
              <a:rPr lang="hu-HU" dirty="0" smtClean="0">
                <a:solidFill>
                  <a:schemeClr val="bg1"/>
                </a:solidFill>
              </a:rPr>
              <a:t>abban </a:t>
            </a:r>
            <a:r>
              <a:rPr lang="hu-HU" dirty="0">
                <a:solidFill>
                  <a:schemeClr val="bg1"/>
                </a:solidFill>
              </a:rPr>
              <a:t>a közegben zajlik, ahol a gyerekek a legtöbb időt töltik, ahol az egymás közti </a:t>
            </a:r>
            <a:r>
              <a:rPr lang="hu-HU" dirty="0" smtClean="0">
                <a:solidFill>
                  <a:schemeClr val="bg1"/>
                </a:solidFill>
              </a:rPr>
              <a:t>kommunikáció </a:t>
            </a:r>
            <a:r>
              <a:rPr lang="hu-HU" dirty="0">
                <a:solidFill>
                  <a:schemeClr val="bg1"/>
                </a:solidFill>
              </a:rPr>
              <a:t>és szórakozás legnagyobb része zajlik</a:t>
            </a:r>
            <a:r>
              <a:rPr lang="hu-HU" dirty="0" smtClean="0">
                <a:solidFill>
                  <a:schemeClr val="bg1"/>
                </a:solidFill>
              </a:rPr>
              <a:t>,</a:t>
            </a:r>
          </a:p>
          <a:p>
            <a:pPr lvl="1" algn="just"/>
            <a:r>
              <a:rPr lang="hu-HU" dirty="0" smtClean="0">
                <a:solidFill>
                  <a:schemeClr val="bg1"/>
                </a:solidFill>
              </a:rPr>
              <a:t>legtöbbször </a:t>
            </a:r>
            <a:r>
              <a:rPr lang="hu-HU" dirty="0">
                <a:solidFill>
                  <a:schemeClr val="bg1"/>
                </a:solidFill>
              </a:rPr>
              <a:t>anonim, vagy álnéven történik, ellentétben a „klasszikus” </a:t>
            </a:r>
            <a:r>
              <a:rPr lang="hu-HU" dirty="0" smtClean="0">
                <a:solidFill>
                  <a:schemeClr val="bg1"/>
                </a:solidFill>
              </a:rPr>
              <a:t>bántalmazással</a:t>
            </a:r>
          </a:p>
          <a:p>
            <a:pPr lvl="1" algn="just"/>
            <a:r>
              <a:rPr lang="hu-HU" dirty="0" smtClean="0">
                <a:solidFill>
                  <a:schemeClr val="bg1"/>
                </a:solidFill>
              </a:rPr>
              <a:t>nagyobb </a:t>
            </a:r>
            <a:r>
              <a:rPr lang="hu-HU" dirty="0">
                <a:solidFill>
                  <a:schemeClr val="bg1"/>
                </a:solidFill>
              </a:rPr>
              <a:t>a „színtér” – online nyilvánosság, tehát nem „csak” egy osztály előtt </a:t>
            </a:r>
            <a:r>
              <a:rPr lang="hu-HU" dirty="0" smtClean="0">
                <a:solidFill>
                  <a:schemeClr val="bg1"/>
                </a:solidFill>
              </a:rPr>
              <a:t>történik</a:t>
            </a:r>
          </a:p>
          <a:p>
            <a:pPr lvl="1" algn="just"/>
            <a:endParaRPr lang="hu-HU" i="1" dirty="0">
              <a:solidFill>
                <a:schemeClr val="bg1"/>
              </a:solidFill>
            </a:endParaRPr>
          </a:p>
          <a:p>
            <a:pPr marL="457200" lvl="1" indent="0" algn="just">
              <a:buNone/>
            </a:pPr>
            <a:r>
              <a:rPr lang="hu-HU" i="1" dirty="0" smtClean="0">
                <a:solidFill>
                  <a:schemeClr val="bg1"/>
                </a:solidFill>
              </a:rPr>
              <a:t>A </a:t>
            </a:r>
            <a:r>
              <a:rPr lang="hu-HU" i="1" dirty="0">
                <a:solidFill>
                  <a:schemeClr val="bg1"/>
                </a:solidFill>
              </a:rPr>
              <a:t>névtelenség álarca mögött gyakran durvább tettekre vetemednek a </a:t>
            </a:r>
            <a:r>
              <a:rPr lang="hu-HU" i="1" dirty="0" smtClean="0">
                <a:solidFill>
                  <a:schemeClr val="bg1"/>
                </a:solidFill>
              </a:rPr>
              <a:t>bántalmazók, mint </a:t>
            </a:r>
            <a:r>
              <a:rPr lang="hu-HU" i="1" dirty="0">
                <a:solidFill>
                  <a:schemeClr val="bg1"/>
                </a:solidFill>
              </a:rPr>
              <a:t>szemtől </a:t>
            </a:r>
            <a:r>
              <a:rPr lang="hu-HU" i="1" dirty="0" smtClean="0">
                <a:solidFill>
                  <a:schemeClr val="bg1"/>
                </a:solidFill>
              </a:rPr>
              <a:t>szemben.</a:t>
            </a:r>
          </a:p>
          <a:p>
            <a:pPr marL="457200" lvl="1" indent="0" algn="just">
              <a:buNone/>
            </a:pPr>
            <a:endParaRPr lang="hu-HU" i="1" dirty="0">
              <a:solidFill>
                <a:schemeClr val="bg1"/>
              </a:solidFill>
            </a:endParaRPr>
          </a:p>
          <a:p>
            <a:pPr marL="457200" lvl="1" indent="0" algn="just">
              <a:buNone/>
            </a:pPr>
            <a:endParaRPr lang="hu-HU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4063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kör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TM04033919[[fn=Áramkör]]</Template>
  <TotalTime>1204</TotalTime>
  <Words>1771</Words>
  <Application>Microsoft Office PowerPoint</Application>
  <PresentationFormat>Szélesvásznú</PresentationFormat>
  <Paragraphs>187</Paragraphs>
  <Slides>24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24</vt:i4>
      </vt:variant>
    </vt:vector>
  </HeadingPairs>
  <TitlesOfParts>
    <vt:vector size="28" baseType="lpstr">
      <vt:lpstr>Arial</vt:lpstr>
      <vt:lpstr>Trebuchet MS</vt:lpstr>
      <vt:lpstr>Tw Cen MT</vt:lpstr>
      <vt:lpstr>Áramkör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Andrikó (P) Imre</dc:creator>
  <cp:lastModifiedBy>Andrikó (P) Imre</cp:lastModifiedBy>
  <cp:revision>88</cp:revision>
  <dcterms:created xsi:type="dcterms:W3CDTF">2022-03-29T08:48:00Z</dcterms:created>
  <dcterms:modified xsi:type="dcterms:W3CDTF">2023-05-09T13:40:37Z</dcterms:modified>
</cp:coreProperties>
</file>