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4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2" y="475488"/>
            <a:ext cx="9905999" cy="53157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200" dirty="0" smtClean="0">
                <a:solidFill>
                  <a:schemeClr val="bg1"/>
                </a:solidFill>
              </a:rPr>
              <a:t>11</a:t>
            </a:r>
            <a:r>
              <a:rPr lang="hu-HU" sz="3200" dirty="0">
                <a:solidFill>
                  <a:schemeClr val="bg1"/>
                </a:solidFill>
              </a:rPr>
              <a:t>. Nyilvános </a:t>
            </a:r>
            <a:r>
              <a:rPr lang="hu-HU" sz="3200" dirty="0" smtClean="0">
                <a:solidFill>
                  <a:schemeClr val="bg1"/>
                </a:solidFill>
              </a:rPr>
              <a:t>kulcsú </a:t>
            </a:r>
            <a:r>
              <a:rPr lang="hu-HU" sz="3200" dirty="0">
                <a:solidFill>
                  <a:schemeClr val="bg1"/>
                </a:solidFill>
              </a:rPr>
              <a:t>infrastruktúra, hitelesítő </a:t>
            </a:r>
            <a:r>
              <a:rPr lang="hu-HU" sz="3200" dirty="0" smtClean="0">
                <a:solidFill>
                  <a:schemeClr val="bg1"/>
                </a:solidFill>
              </a:rPr>
              <a:t>szervezetek</a:t>
            </a:r>
          </a:p>
          <a:p>
            <a:pPr marL="0" indent="0" algn="ctr">
              <a:buNone/>
            </a:pPr>
            <a:r>
              <a:rPr lang="hu-HU" sz="1800" dirty="0" smtClean="0">
                <a:solidFill>
                  <a:schemeClr val="bg1"/>
                </a:solidFill>
              </a:rPr>
              <a:t>CA – </a:t>
            </a:r>
            <a:r>
              <a:rPr lang="hu-HU" sz="1800" dirty="0" err="1" smtClean="0">
                <a:solidFill>
                  <a:schemeClr val="bg1"/>
                </a:solidFill>
              </a:rPr>
              <a:t>Certificate</a:t>
            </a:r>
            <a:r>
              <a:rPr lang="hu-HU" sz="1800" dirty="0" smtClean="0">
                <a:solidFill>
                  <a:schemeClr val="bg1"/>
                </a:solidFill>
              </a:rPr>
              <a:t> </a:t>
            </a:r>
            <a:r>
              <a:rPr lang="hu-HU" sz="1800" dirty="0" err="1" smtClean="0">
                <a:solidFill>
                  <a:schemeClr val="bg1"/>
                </a:solidFill>
              </a:rPr>
              <a:t>Authority</a:t>
            </a:r>
            <a:r>
              <a:rPr lang="hu-HU" sz="1800" dirty="0" smtClean="0">
                <a:solidFill>
                  <a:schemeClr val="bg1"/>
                </a:solidFill>
              </a:rPr>
              <a:t>, RA – </a:t>
            </a:r>
            <a:r>
              <a:rPr lang="hu-HU" sz="1800" dirty="0" err="1" smtClean="0">
                <a:solidFill>
                  <a:schemeClr val="bg1"/>
                </a:solidFill>
              </a:rPr>
              <a:t>Registration</a:t>
            </a:r>
            <a:r>
              <a:rPr lang="hu-HU" sz="1800" dirty="0" smtClean="0">
                <a:solidFill>
                  <a:schemeClr val="bg1"/>
                </a:solidFill>
              </a:rPr>
              <a:t> </a:t>
            </a:r>
            <a:r>
              <a:rPr lang="hu-HU" sz="1800" dirty="0" err="1" smtClean="0">
                <a:solidFill>
                  <a:schemeClr val="bg1"/>
                </a:solidFill>
              </a:rPr>
              <a:t>Authoritiy</a:t>
            </a:r>
            <a:r>
              <a:rPr lang="hu-HU" sz="1800" dirty="0" smtClean="0">
                <a:solidFill>
                  <a:schemeClr val="bg1"/>
                </a:solidFill>
              </a:rPr>
              <a:t>, VA – </a:t>
            </a:r>
            <a:r>
              <a:rPr lang="hu-HU" sz="1800" dirty="0" err="1" smtClean="0">
                <a:solidFill>
                  <a:schemeClr val="bg1"/>
                </a:solidFill>
              </a:rPr>
              <a:t>Validation</a:t>
            </a:r>
            <a:r>
              <a:rPr lang="hu-HU" sz="1800" dirty="0" smtClean="0">
                <a:solidFill>
                  <a:schemeClr val="bg1"/>
                </a:solidFill>
              </a:rPr>
              <a:t> </a:t>
            </a:r>
            <a:r>
              <a:rPr lang="hu-HU" sz="1800" dirty="0" err="1" smtClean="0">
                <a:solidFill>
                  <a:schemeClr val="bg1"/>
                </a:solidFill>
              </a:rPr>
              <a:t>Authority</a:t>
            </a:r>
            <a:r>
              <a:rPr lang="hu-HU" sz="3200" dirty="0" smtClean="0">
                <a:solidFill>
                  <a:schemeClr val="bg1"/>
                </a:solidFill>
              </a:rPr>
              <a:t> </a:t>
            </a:r>
            <a:endParaRPr lang="hu-HU" sz="3200" dirty="0">
              <a:solidFill>
                <a:schemeClr val="bg1"/>
              </a:solidFill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954" y="1745239"/>
            <a:ext cx="7231309" cy="5112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171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2" y="428625"/>
            <a:ext cx="9905999" cy="5886450"/>
          </a:xfrm>
        </p:spPr>
        <p:txBody>
          <a:bodyPr/>
          <a:lstStyle/>
          <a:p>
            <a:pPr algn="just"/>
            <a:r>
              <a:rPr lang="hu-HU" dirty="0">
                <a:solidFill>
                  <a:schemeClr val="bg1"/>
                </a:solidFill>
              </a:rPr>
              <a:t>A </a:t>
            </a:r>
            <a:r>
              <a:rPr lang="hu-HU" b="1" dirty="0">
                <a:solidFill>
                  <a:schemeClr val="bg1"/>
                </a:solidFill>
              </a:rPr>
              <a:t>tanúsítványtár</a:t>
            </a:r>
            <a:r>
              <a:rPr lang="hu-HU" dirty="0">
                <a:solidFill>
                  <a:schemeClr val="bg1"/>
                </a:solidFill>
              </a:rPr>
              <a:t> egy olyan speciális adatbázis, amely tartalmazza a tanúsító eszköz (CA) által kibocsátott tanúsítványokat, a visszavont tanúsítványok listáját és egyéb, a tanúsítványra vonatkozó adatokat</a:t>
            </a:r>
            <a:r>
              <a:rPr lang="hu-HU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hu-HU" dirty="0">
                <a:solidFill>
                  <a:schemeClr val="bg1"/>
                </a:solidFill>
              </a:rPr>
              <a:t>A tanúsítványtár feladata, hogy </a:t>
            </a:r>
            <a:r>
              <a:rPr lang="hu-HU" u="sng" dirty="0">
                <a:solidFill>
                  <a:schemeClr val="bg1"/>
                </a:solidFill>
              </a:rPr>
              <a:t>bármely tanúsítvány állapotáról valós időben információt szolgáltasson</a:t>
            </a:r>
            <a:r>
              <a:rPr lang="hu-HU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hu-HU" dirty="0" smtClean="0">
                <a:solidFill>
                  <a:schemeClr val="bg1"/>
                </a:solidFill>
              </a:rPr>
              <a:t>A tanúsítvány </a:t>
            </a:r>
            <a:r>
              <a:rPr lang="hu-HU" dirty="0">
                <a:solidFill>
                  <a:schemeClr val="bg1"/>
                </a:solidFill>
              </a:rPr>
              <a:t>tár az </a:t>
            </a:r>
            <a:r>
              <a:rPr lang="hu-HU" u="sng" dirty="0">
                <a:solidFill>
                  <a:schemeClr val="bg1"/>
                </a:solidFill>
              </a:rPr>
              <a:t>alábbi szolgáltatásokat nyújtja </a:t>
            </a:r>
            <a:r>
              <a:rPr lang="hu-HU" dirty="0">
                <a:solidFill>
                  <a:schemeClr val="bg1"/>
                </a:solidFill>
              </a:rPr>
              <a:t>a felhasználók (legyenek azok alkalmazások vagy természetes személyek):</a:t>
            </a:r>
          </a:p>
          <a:p>
            <a:pPr lvl="1" algn="just"/>
            <a:r>
              <a:rPr lang="hu-HU" dirty="0" smtClean="0">
                <a:solidFill>
                  <a:schemeClr val="bg1"/>
                </a:solidFill>
              </a:rPr>
              <a:t>Biztosítja </a:t>
            </a:r>
            <a:r>
              <a:rPr lang="hu-HU" dirty="0">
                <a:solidFill>
                  <a:schemeClr val="bg1"/>
                </a:solidFill>
              </a:rPr>
              <a:t>az ügyfeleket egy adott tanúsítvány hitelességéről.</a:t>
            </a:r>
          </a:p>
          <a:p>
            <a:pPr lvl="1" algn="just"/>
            <a:r>
              <a:rPr lang="hu-HU" dirty="0" smtClean="0">
                <a:solidFill>
                  <a:schemeClr val="bg1"/>
                </a:solidFill>
              </a:rPr>
              <a:t>Biztosítja </a:t>
            </a:r>
            <a:r>
              <a:rPr lang="hu-HU" dirty="0">
                <a:solidFill>
                  <a:schemeClr val="bg1"/>
                </a:solidFill>
              </a:rPr>
              <a:t>az ügyfeleket egy adott tanúsítvány </a:t>
            </a:r>
            <a:r>
              <a:rPr lang="hu-HU" dirty="0" smtClean="0">
                <a:solidFill>
                  <a:schemeClr val="bg1"/>
                </a:solidFill>
              </a:rPr>
              <a:t>érvényességéről</a:t>
            </a:r>
          </a:p>
          <a:p>
            <a:pPr marL="0" indent="0" algn="just">
              <a:buNone/>
            </a:pPr>
            <a:r>
              <a:rPr lang="hu-HU" dirty="0" smtClean="0">
                <a:solidFill>
                  <a:schemeClr val="bg1"/>
                </a:solidFill>
              </a:rPr>
              <a:t>Régi dokumentumok ellenőrzése, archívum.</a:t>
            </a: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812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2" y="447674"/>
            <a:ext cx="9905999" cy="5934075"/>
          </a:xfrm>
        </p:spPr>
        <p:txBody>
          <a:bodyPr/>
          <a:lstStyle/>
          <a:p>
            <a:pPr marL="0" indent="0">
              <a:buNone/>
            </a:pPr>
            <a:r>
              <a:rPr lang="hu-HU" b="1" dirty="0" smtClean="0">
                <a:solidFill>
                  <a:schemeClr val="bg1"/>
                </a:solidFill>
              </a:rPr>
              <a:t>11.3 A </a:t>
            </a:r>
            <a:r>
              <a:rPr lang="hu-HU" b="1" dirty="0">
                <a:solidFill>
                  <a:schemeClr val="bg1"/>
                </a:solidFill>
              </a:rPr>
              <a:t>tanúsítványok </a:t>
            </a:r>
            <a:r>
              <a:rPr lang="hu-HU" b="1" dirty="0" smtClean="0">
                <a:solidFill>
                  <a:schemeClr val="bg1"/>
                </a:solidFill>
              </a:rPr>
              <a:t>életciklusa</a:t>
            </a:r>
          </a:p>
          <a:p>
            <a:r>
              <a:rPr lang="hu-HU" dirty="0">
                <a:solidFill>
                  <a:schemeClr val="bg1"/>
                </a:solidFill>
              </a:rPr>
              <a:t>A tanúsítvány </a:t>
            </a:r>
            <a:r>
              <a:rPr lang="hu-HU" dirty="0" smtClean="0">
                <a:solidFill>
                  <a:schemeClr val="bg1"/>
                </a:solidFill>
              </a:rPr>
              <a:t>kiadása</a:t>
            </a:r>
          </a:p>
          <a:p>
            <a:pPr marL="914400" lvl="1" indent="-457200">
              <a:buFont typeface="+mj-lt"/>
              <a:buAutoNum type="arabicPeriod"/>
            </a:pPr>
            <a:r>
              <a:rPr lang="hu-HU" dirty="0">
                <a:solidFill>
                  <a:schemeClr val="bg1"/>
                </a:solidFill>
              </a:rPr>
              <a:t>Az </a:t>
            </a:r>
            <a:r>
              <a:rPr lang="hu-HU" u="sng" dirty="0">
                <a:solidFill>
                  <a:schemeClr val="bg1"/>
                </a:solidFill>
              </a:rPr>
              <a:t>ügyfél</a:t>
            </a:r>
            <a:r>
              <a:rPr lang="hu-HU" dirty="0">
                <a:solidFill>
                  <a:schemeClr val="bg1"/>
                </a:solidFill>
              </a:rPr>
              <a:t> a használni kívánt algoritmusnak megfelelő </a:t>
            </a:r>
            <a:r>
              <a:rPr lang="hu-HU" u="sng" dirty="0">
                <a:solidFill>
                  <a:schemeClr val="bg1"/>
                </a:solidFill>
              </a:rPr>
              <a:t>kulcspárt generál magának</a:t>
            </a:r>
            <a:r>
              <a:rPr lang="hu-HU" dirty="0">
                <a:solidFill>
                  <a:schemeClr val="bg1"/>
                </a:solidFill>
              </a:rPr>
              <a:t>. A privát kulcsot biztonságba helyezi, a nyilvános kulccsal pedig a regisztrációs egységnél (RA), a személyazonosságának bizonyítása után elkészítteti a megfelelő tanúsítvány típushoz tartozó kérvényt.</a:t>
            </a:r>
            <a:endParaRPr lang="hu-HU" dirty="0" smtClean="0">
              <a:solidFill>
                <a:schemeClr val="bg1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hu-HU" dirty="0">
                <a:solidFill>
                  <a:schemeClr val="bg1"/>
                </a:solidFill>
              </a:rPr>
              <a:t>Az </a:t>
            </a:r>
            <a:r>
              <a:rPr lang="hu-HU" u="sng" dirty="0">
                <a:solidFill>
                  <a:schemeClr val="bg1"/>
                </a:solidFill>
              </a:rPr>
              <a:t>RA elvégzi a személyazonosság ellenőrzésére </a:t>
            </a:r>
            <a:r>
              <a:rPr lang="hu-HU" dirty="0">
                <a:solidFill>
                  <a:schemeClr val="bg1"/>
                </a:solidFill>
              </a:rPr>
              <a:t>az igényelt tanúsítványhoz tartozó biztonsági szint eljárásrendjében szereplő lépéseket</a:t>
            </a:r>
            <a:r>
              <a:rPr lang="hu-HU" dirty="0" smtClean="0">
                <a:solidFill>
                  <a:schemeClr val="bg1"/>
                </a:solidFill>
              </a:rPr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hu-HU" dirty="0">
                <a:solidFill>
                  <a:schemeClr val="bg1"/>
                </a:solidFill>
              </a:rPr>
              <a:t>Sikeres azonosítás esetén az </a:t>
            </a:r>
            <a:r>
              <a:rPr lang="hu-HU" u="sng" dirty="0">
                <a:solidFill>
                  <a:schemeClr val="bg1"/>
                </a:solidFill>
              </a:rPr>
              <a:t>RA</a:t>
            </a:r>
            <a:r>
              <a:rPr lang="hu-HU" dirty="0">
                <a:solidFill>
                  <a:schemeClr val="bg1"/>
                </a:solidFill>
              </a:rPr>
              <a:t> az ügyfél nyilvános kulcsából valamint a tanúsítvány kiadásához szükséges egyéb adatokból szabványos elektronikus </a:t>
            </a:r>
            <a:r>
              <a:rPr lang="hu-HU" u="sng" dirty="0">
                <a:solidFill>
                  <a:schemeClr val="bg1"/>
                </a:solidFill>
              </a:rPr>
              <a:t>tanúsítványkérő dokumentumot állít elő</a:t>
            </a:r>
            <a:r>
              <a:rPr lang="hu-HU" dirty="0">
                <a:solidFill>
                  <a:schemeClr val="bg1"/>
                </a:solidFill>
              </a:rPr>
              <a:t>, digitális aláírásával igazolja, majd pedig </a:t>
            </a:r>
            <a:r>
              <a:rPr lang="hu-HU" dirty="0" err="1">
                <a:solidFill>
                  <a:schemeClr val="bg1"/>
                </a:solidFill>
              </a:rPr>
              <a:t>továbbküldi</a:t>
            </a:r>
            <a:r>
              <a:rPr lang="hu-HU" dirty="0">
                <a:solidFill>
                  <a:schemeClr val="bg1"/>
                </a:solidFill>
              </a:rPr>
              <a:t> a hitelesítő szervezetnek</a:t>
            </a:r>
            <a:r>
              <a:rPr lang="hu-HU" dirty="0" smtClean="0">
                <a:solidFill>
                  <a:schemeClr val="bg1"/>
                </a:solidFill>
              </a:rPr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hu-HU" dirty="0">
                <a:solidFill>
                  <a:schemeClr val="bg1"/>
                </a:solidFill>
              </a:rPr>
              <a:t>A </a:t>
            </a:r>
            <a:r>
              <a:rPr lang="hu-HU" u="sng" dirty="0">
                <a:solidFill>
                  <a:schemeClr val="bg1"/>
                </a:solidFill>
              </a:rPr>
              <a:t>CA ellenőrzi a beérkező tanúsítványkérés digitális aláírását</a:t>
            </a:r>
            <a:r>
              <a:rPr lang="hu-HU" dirty="0" smtClean="0">
                <a:solidFill>
                  <a:schemeClr val="bg1"/>
                </a:solidFill>
              </a:rPr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hu-HU" dirty="0" smtClean="0">
                <a:solidFill>
                  <a:schemeClr val="bg1"/>
                </a:solidFill>
              </a:rPr>
              <a:t>A </a:t>
            </a:r>
            <a:r>
              <a:rPr lang="hu-HU" u="sng" dirty="0" smtClean="0">
                <a:solidFill>
                  <a:schemeClr val="bg1"/>
                </a:solidFill>
              </a:rPr>
              <a:t>CA </a:t>
            </a:r>
            <a:r>
              <a:rPr lang="hu-HU" u="sng" dirty="0">
                <a:solidFill>
                  <a:schemeClr val="bg1"/>
                </a:solidFill>
              </a:rPr>
              <a:t>elkészíti a kért tanúsítványt és közzéteszi a nyilvános tanúsítványtárban</a:t>
            </a:r>
            <a:r>
              <a:rPr lang="hu-HU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0977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2" y="466726"/>
            <a:ext cx="9905999" cy="5934074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chemeClr val="bg1"/>
                </a:solidFill>
              </a:rPr>
              <a:t>A tanúsítvány </a:t>
            </a:r>
            <a:r>
              <a:rPr lang="hu-HU" dirty="0" smtClean="0">
                <a:solidFill>
                  <a:schemeClr val="bg1"/>
                </a:solidFill>
              </a:rPr>
              <a:t>használata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hu-HU" dirty="0" smtClean="0">
                <a:solidFill>
                  <a:schemeClr val="bg1"/>
                </a:solidFill>
              </a:rPr>
              <a:t>Az </a:t>
            </a:r>
            <a:r>
              <a:rPr lang="hu-HU" dirty="0">
                <a:solidFill>
                  <a:schemeClr val="bg1"/>
                </a:solidFill>
              </a:rPr>
              <a:t>alkalmazás működése közben olyan pontra ér ahol valamelyik fél publikus kulcsára van szükség</a:t>
            </a:r>
            <a:r>
              <a:rPr lang="hu-HU" dirty="0" smtClean="0">
                <a:solidFill>
                  <a:schemeClr val="bg1"/>
                </a:solidFill>
              </a:rPr>
              <a:t>.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hu-HU" dirty="0">
                <a:solidFill>
                  <a:schemeClr val="bg1"/>
                </a:solidFill>
              </a:rPr>
              <a:t>Az alkalmazás ekkor alkalmazza a </a:t>
            </a:r>
            <a:r>
              <a:rPr lang="hu-HU" dirty="0" smtClean="0">
                <a:solidFill>
                  <a:schemeClr val="bg1"/>
                </a:solidFill>
              </a:rPr>
              <a:t>szabványok </a:t>
            </a:r>
            <a:r>
              <a:rPr lang="hu-HU" dirty="0">
                <a:solidFill>
                  <a:schemeClr val="bg1"/>
                </a:solidFill>
              </a:rPr>
              <a:t>valamelyikét és elkéri a szolgáltató tanúsítványtárából a tanúsítványt. Ezek után a tanúsítványon található aláírás kerül ellenőrzésre, hogy az valóban a szolgáltatóhoz tartozik-e</a:t>
            </a:r>
            <a:r>
              <a:rPr lang="hu-HU" dirty="0" smtClean="0">
                <a:solidFill>
                  <a:schemeClr val="bg1"/>
                </a:solidFill>
              </a:rPr>
              <a:t>. (rendszergazda, </a:t>
            </a:r>
            <a:r>
              <a:rPr lang="hu-HU" dirty="0" err="1" smtClean="0">
                <a:solidFill>
                  <a:schemeClr val="bg1"/>
                </a:solidFill>
              </a:rPr>
              <a:t>logolás</a:t>
            </a:r>
            <a:r>
              <a:rPr lang="hu-HU" dirty="0" smtClean="0">
                <a:solidFill>
                  <a:schemeClr val="bg1"/>
                </a:solidFill>
              </a:rPr>
              <a:t>)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hu-HU" dirty="0">
                <a:solidFill>
                  <a:schemeClr val="bg1"/>
                </a:solidFill>
              </a:rPr>
              <a:t>Amennyiben a tanúsítvány hiteles és érvényes, az alkalmazás eldönti, hogy a kiállító hitelesítő szervezet megbízható-e avagy sem</a:t>
            </a:r>
            <a:r>
              <a:rPr lang="hu-HU" dirty="0" smtClean="0">
                <a:solidFill>
                  <a:schemeClr val="bg1"/>
                </a:solidFill>
              </a:rPr>
              <a:t>.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hu-HU" dirty="0">
                <a:solidFill>
                  <a:schemeClr val="bg1"/>
                </a:solidFill>
              </a:rPr>
              <a:t>Az alkalmazás mindaddig </a:t>
            </a:r>
            <a:r>
              <a:rPr lang="hu-HU" dirty="0" err="1">
                <a:solidFill>
                  <a:schemeClr val="bg1"/>
                </a:solidFill>
              </a:rPr>
              <a:t>ismétli</a:t>
            </a:r>
            <a:r>
              <a:rPr lang="hu-HU" dirty="0">
                <a:solidFill>
                  <a:schemeClr val="bg1"/>
                </a:solidFill>
              </a:rPr>
              <a:t> a 2. és 3. lépéseket, amíg megbízható hitelességszolgáltatóhoz nem jut, vagy pedig óvintézkedésekre nem kerül a sor.</a:t>
            </a:r>
          </a:p>
          <a:p>
            <a:pPr marL="914400" lvl="1" indent="-457200">
              <a:buFont typeface="+mj-lt"/>
              <a:buAutoNum type="arabicPeriod"/>
            </a:pPr>
            <a:endParaRPr lang="hu-HU" dirty="0">
              <a:solidFill>
                <a:schemeClr val="bg1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050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2" y="390525"/>
            <a:ext cx="9905999" cy="6076950"/>
          </a:xfrm>
        </p:spPr>
        <p:txBody>
          <a:bodyPr>
            <a:noAutofit/>
          </a:bodyPr>
          <a:lstStyle/>
          <a:p>
            <a:r>
              <a:rPr lang="hu-HU" dirty="0">
                <a:solidFill>
                  <a:schemeClr val="bg1"/>
                </a:solidFill>
              </a:rPr>
              <a:t>Tanúsítvány </a:t>
            </a:r>
            <a:r>
              <a:rPr lang="hu-HU" dirty="0" smtClean="0">
                <a:solidFill>
                  <a:schemeClr val="bg1"/>
                </a:solidFill>
              </a:rPr>
              <a:t>visszavonása</a:t>
            </a:r>
          </a:p>
          <a:p>
            <a:pPr marL="0" indent="0" algn="just">
              <a:buNone/>
            </a:pPr>
            <a:r>
              <a:rPr lang="hu-HU" dirty="0">
                <a:solidFill>
                  <a:schemeClr val="bg1"/>
                </a:solidFill>
              </a:rPr>
              <a:t>A tanúsítványok mindenképpen visszavonásra kerülnek érvényességi idejük lejártakor</a:t>
            </a:r>
            <a:r>
              <a:rPr lang="hu-HU" dirty="0" smtClean="0">
                <a:solidFill>
                  <a:schemeClr val="bg1"/>
                </a:solidFill>
              </a:rPr>
              <a:t>. Lejárat előtt is visszavonható, ha kompromittálódott, elveszett vagy megsérült. Lépései:</a:t>
            </a:r>
          </a:p>
          <a:p>
            <a:pPr lvl="1" algn="just"/>
            <a:r>
              <a:rPr lang="hu-HU" dirty="0" smtClean="0">
                <a:solidFill>
                  <a:schemeClr val="bg1"/>
                </a:solidFill>
              </a:rPr>
              <a:t>Az </a:t>
            </a:r>
            <a:r>
              <a:rPr lang="hu-HU" dirty="0">
                <a:solidFill>
                  <a:schemeClr val="bg1"/>
                </a:solidFill>
              </a:rPr>
              <a:t>ügyfél felismeri a tanúsítványhoz tartozó privát kulcs elvesztését, sérülését vagy arra gyanakszik, hogy az kompromittálódott.</a:t>
            </a:r>
          </a:p>
          <a:p>
            <a:pPr lvl="1" algn="just"/>
            <a:r>
              <a:rPr lang="hu-HU" dirty="0" smtClean="0">
                <a:solidFill>
                  <a:schemeClr val="bg1"/>
                </a:solidFill>
              </a:rPr>
              <a:t>Az ügyfél </a:t>
            </a:r>
            <a:r>
              <a:rPr lang="hu-HU" dirty="0">
                <a:solidFill>
                  <a:schemeClr val="bg1"/>
                </a:solidFill>
              </a:rPr>
              <a:t>értesíti a regisztrációs hivatalt.</a:t>
            </a:r>
          </a:p>
          <a:p>
            <a:pPr lvl="1" algn="just"/>
            <a:r>
              <a:rPr lang="hu-HU" dirty="0" smtClean="0">
                <a:solidFill>
                  <a:schemeClr val="bg1"/>
                </a:solidFill>
              </a:rPr>
              <a:t>A regisztrációs </a:t>
            </a:r>
            <a:r>
              <a:rPr lang="hu-HU" dirty="0">
                <a:solidFill>
                  <a:schemeClr val="bg1"/>
                </a:solidFill>
              </a:rPr>
              <a:t>egység ellenőrzi az ügyfél személyazonosságát, majd a tanúsítvány visszavonását a hitelesítő hivatalnál.</a:t>
            </a:r>
          </a:p>
          <a:p>
            <a:pPr lvl="1" algn="just"/>
            <a:r>
              <a:rPr lang="hu-HU" dirty="0" smtClean="0">
                <a:solidFill>
                  <a:schemeClr val="bg1"/>
                </a:solidFill>
              </a:rPr>
              <a:t>A </a:t>
            </a:r>
            <a:r>
              <a:rPr lang="hu-HU" dirty="0">
                <a:solidFill>
                  <a:schemeClr val="bg1"/>
                </a:solidFill>
              </a:rPr>
              <a:t>CA </a:t>
            </a:r>
            <a:r>
              <a:rPr lang="hu-HU" dirty="0" smtClean="0">
                <a:solidFill>
                  <a:schemeClr val="bg1"/>
                </a:solidFill>
              </a:rPr>
              <a:t>visszavonja </a:t>
            </a:r>
            <a:r>
              <a:rPr lang="hu-HU" dirty="0">
                <a:solidFill>
                  <a:schemeClr val="bg1"/>
                </a:solidFill>
              </a:rPr>
              <a:t>a tanúsítványt. A művelet eredményét közzéteszi a tanúsítványtárban.</a:t>
            </a:r>
          </a:p>
          <a:p>
            <a:pPr marL="0" indent="0" algn="just">
              <a:buNone/>
            </a:pPr>
            <a:r>
              <a:rPr lang="hu-HU" sz="1800" dirty="0" smtClean="0">
                <a:solidFill>
                  <a:schemeClr val="bg1"/>
                </a:solidFill>
              </a:rPr>
              <a:t>Amennyiben </a:t>
            </a:r>
            <a:r>
              <a:rPr lang="hu-HU" sz="1800" dirty="0">
                <a:solidFill>
                  <a:schemeClr val="bg1"/>
                </a:solidFill>
              </a:rPr>
              <a:t>viszont a tanúsítvány érvényességi ideje járt le, és a CA úgy dönt, hogy a kulcs további használata az adott körülmények között biztonságos, meg is hosszabbíthatja a tanúsítvány érvényességi idejét. Ellenkező esetben a CA kezdeményezi a tanúsítvány visszavonását, és a felhasználó új kulcspár generálását követően új tanúsítványért folyamodik</a:t>
            </a:r>
            <a:r>
              <a:rPr lang="hu-HU" sz="1800" dirty="0" smtClean="0">
                <a:solidFill>
                  <a:schemeClr val="bg1"/>
                </a:solidFill>
              </a:rPr>
              <a:t>.</a:t>
            </a:r>
            <a:endParaRPr lang="hu-HU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157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2" y="419100"/>
            <a:ext cx="9905999" cy="5934075"/>
          </a:xfrm>
        </p:spPr>
        <p:txBody>
          <a:bodyPr/>
          <a:lstStyle/>
          <a:p>
            <a:pPr marL="0" indent="0">
              <a:buNone/>
            </a:pPr>
            <a:r>
              <a:rPr lang="hu-HU" dirty="0">
                <a:solidFill>
                  <a:schemeClr val="bg1"/>
                </a:solidFill>
              </a:rPr>
              <a:t>A visszavonás lépései a CA kezdeményezésére:</a:t>
            </a:r>
          </a:p>
          <a:p>
            <a:pPr lvl="1" algn="just"/>
            <a:r>
              <a:rPr lang="hu-HU" dirty="0">
                <a:solidFill>
                  <a:schemeClr val="bg1"/>
                </a:solidFill>
              </a:rPr>
              <a:t>A CA észreveszi, hogy az egyik kulcspárnak hamarosan lejár az érvényessége és jelzi a regisztrációs egységnek (RA).</a:t>
            </a:r>
          </a:p>
          <a:p>
            <a:pPr lvl="1" algn="just"/>
            <a:r>
              <a:rPr lang="hu-HU" dirty="0">
                <a:solidFill>
                  <a:schemeClr val="bg1"/>
                </a:solidFill>
              </a:rPr>
              <a:t>Az RA értesíti az ügyfelet, és felajánlja egy új kulcs elkészítésének lehetőségét vagy a kulcspár megújítását.</a:t>
            </a:r>
          </a:p>
          <a:p>
            <a:pPr lvl="1" algn="just"/>
            <a:r>
              <a:rPr lang="hu-HU" dirty="0">
                <a:solidFill>
                  <a:schemeClr val="bg1"/>
                </a:solidFill>
              </a:rPr>
              <a:t>A CA elkészíti az új kulcspárt a régieket pedig visszavonja. Megújítás esetén </a:t>
            </a:r>
            <a:r>
              <a:rPr lang="hu-HU" dirty="0" err="1" smtClean="0">
                <a:solidFill>
                  <a:schemeClr val="bg1"/>
                </a:solidFill>
              </a:rPr>
              <a:t>bejegyzi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>
                <a:solidFill>
                  <a:schemeClr val="bg1"/>
                </a:solidFill>
              </a:rPr>
              <a:t>a kulcsok mellé az új lejárati időket.</a:t>
            </a:r>
          </a:p>
          <a:p>
            <a:pPr lvl="1" algn="just"/>
            <a:r>
              <a:rPr lang="hu-HU" dirty="0">
                <a:solidFill>
                  <a:schemeClr val="bg1"/>
                </a:solidFill>
              </a:rPr>
              <a:t>A CA értesíti az RA-t a művelet sikeres végrehajtásáról, és szükség esetén elküldi neki az új kulcsot.</a:t>
            </a:r>
          </a:p>
          <a:p>
            <a:pPr lvl="1" algn="just"/>
            <a:r>
              <a:rPr lang="hu-HU" dirty="0">
                <a:solidFill>
                  <a:schemeClr val="bg1"/>
                </a:solidFill>
              </a:rPr>
              <a:t>Az RA </a:t>
            </a:r>
            <a:r>
              <a:rPr lang="hu-HU" dirty="0" err="1">
                <a:solidFill>
                  <a:schemeClr val="bg1"/>
                </a:solidFill>
              </a:rPr>
              <a:t>továbbküldi</a:t>
            </a:r>
            <a:r>
              <a:rPr lang="hu-HU" dirty="0">
                <a:solidFill>
                  <a:schemeClr val="bg1"/>
                </a:solidFill>
              </a:rPr>
              <a:t> az értesítőt, vagy szükség esetén az új titkos kulcsot az ügyfélnek.</a:t>
            </a:r>
          </a:p>
          <a:p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129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idx="1"/>
          </p:nvPr>
        </p:nvSpPr>
        <p:spPr>
          <a:xfrm>
            <a:off x="1141413" y="403225"/>
            <a:ext cx="9906000" cy="5896907"/>
          </a:xfrm>
        </p:spPr>
        <p:txBody>
          <a:bodyPr>
            <a:normAutofit fontScale="92500" lnSpcReduction="20000"/>
          </a:bodyPr>
          <a:lstStyle/>
          <a:p>
            <a:r>
              <a:rPr lang="hu-HU" dirty="0">
                <a:solidFill>
                  <a:schemeClr val="bg1"/>
                </a:solidFill>
              </a:rPr>
              <a:t>P</a:t>
            </a:r>
            <a:r>
              <a:rPr lang="hu-HU" dirty="0" smtClean="0">
                <a:solidFill>
                  <a:schemeClr val="bg1"/>
                </a:solidFill>
              </a:rPr>
              <a:t>ublic Key </a:t>
            </a:r>
            <a:r>
              <a:rPr lang="hu-HU" dirty="0" err="1" smtClean="0">
                <a:solidFill>
                  <a:schemeClr val="bg1"/>
                </a:solidFill>
              </a:rPr>
              <a:t>Infrastructure</a:t>
            </a:r>
            <a:r>
              <a:rPr lang="hu-HU" dirty="0" smtClean="0">
                <a:solidFill>
                  <a:schemeClr val="bg1"/>
                </a:solidFill>
              </a:rPr>
              <a:t>: PKI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>
                <a:solidFill>
                  <a:schemeClr val="bg1"/>
                </a:solidFill>
              </a:rPr>
              <a:t>hogyan épül fel a nyilvános kulcsú infrastruktúra </a:t>
            </a:r>
            <a:endParaRPr lang="hu-HU" dirty="0" smtClean="0">
              <a:solidFill>
                <a:schemeClr val="bg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>
                <a:solidFill>
                  <a:schemeClr val="bg1"/>
                </a:solidFill>
              </a:rPr>
              <a:t>a különböző PKI modellek </a:t>
            </a:r>
            <a:r>
              <a:rPr lang="hu-HU" dirty="0" smtClean="0">
                <a:solidFill>
                  <a:schemeClr val="bg1"/>
                </a:solidFill>
              </a:rPr>
              <a:t>(-)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>
                <a:solidFill>
                  <a:schemeClr val="bg1"/>
                </a:solidFill>
              </a:rPr>
              <a:t>az infrastruktúrát felépítő hitelesség szolgáltatók szerkezetéről, feladatairól és szervezeti egységeiről </a:t>
            </a:r>
            <a:endParaRPr lang="hu-HU" dirty="0" smtClean="0">
              <a:solidFill>
                <a:schemeClr val="bg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>
                <a:solidFill>
                  <a:schemeClr val="bg1"/>
                </a:solidFill>
              </a:rPr>
              <a:t>jogi </a:t>
            </a:r>
            <a:r>
              <a:rPr lang="hu-HU" dirty="0" smtClean="0">
                <a:solidFill>
                  <a:schemeClr val="bg1"/>
                </a:solidFill>
              </a:rPr>
              <a:t>szabályozás (-)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hu-HU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hu-HU" dirty="0">
                <a:solidFill>
                  <a:schemeClr val="bg1"/>
                </a:solidFill>
              </a:rPr>
              <a:t>A nyilvános kulcsú infrastruktúra erős azonosítást tesz lehetővé olyan feltételek mellett amely sok szervezet számára vonzóvá teszi az alkalmazását. </a:t>
            </a:r>
            <a:endParaRPr lang="hu-HU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hu-HU" u="sng" dirty="0" smtClean="0">
                <a:solidFill>
                  <a:schemeClr val="bg1"/>
                </a:solidFill>
              </a:rPr>
              <a:t>Magasan képzett szakemberek </a:t>
            </a:r>
            <a:r>
              <a:rPr lang="hu-HU" dirty="0" smtClean="0">
                <a:solidFill>
                  <a:schemeClr val="bg1"/>
                </a:solidFill>
              </a:rPr>
              <a:t>kellenek hozzá.</a:t>
            </a:r>
          </a:p>
          <a:p>
            <a:pPr marL="0" indent="0" algn="just">
              <a:buNone/>
            </a:pPr>
            <a:r>
              <a:rPr lang="hu-HU" dirty="0">
                <a:solidFill>
                  <a:schemeClr val="bg1"/>
                </a:solidFill>
              </a:rPr>
              <a:t>Egy alkalmazás PKI képessé tételéhez szükség van az olyan alapvető műveletek implementációja mellett, mint például a digitális aláírás, az aláírás ellenőrzése, publikus kulcsú kódolás és dekódolás, </a:t>
            </a:r>
            <a:r>
              <a:rPr lang="hu-HU" u="sng" dirty="0">
                <a:solidFill>
                  <a:schemeClr val="bg1"/>
                </a:solidFill>
              </a:rPr>
              <a:t>a tanúsítványok kezelésére </a:t>
            </a:r>
            <a:r>
              <a:rPr lang="hu-HU" dirty="0">
                <a:solidFill>
                  <a:schemeClr val="bg1"/>
                </a:solidFill>
              </a:rPr>
              <a:t>is. </a:t>
            </a:r>
            <a:endParaRPr lang="hu-HU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hu-HU" dirty="0">
                <a:solidFill>
                  <a:schemeClr val="bg1"/>
                </a:solidFill>
              </a:rPr>
              <a:t>L</a:t>
            </a:r>
            <a:r>
              <a:rPr lang="hu-HU" dirty="0" smtClean="0">
                <a:solidFill>
                  <a:schemeClr val="bg1"/>
                </a:solidFill>
              </a:rPr>
              <a:t>assítja </a:t>
            </a:r>
            <a:r>
              <a:rPr lang="hu-HU" dirty="0">
                <a:solidFill>
                  <a:schemeClr val="bg1"/>
                </a:solidFill>
              </a:rPr>
              <a:t>a PKI elterjedését a nyilvános kulcsú infrastruktúrát körülvevő vállalati szintű bizalmatlanság és értetlenség. </a:t>
            </a:r>
            <a:endParaRPr lang="hu-HU" dirty="0" smtClean="0">
              <a:solidFill>
                <a:schemeClr val="bg1"/>
              </a:solidFill>
            </a:endParaRPr>
          </a:p>
          <a:p>
            <a:endParaRPr lang="hu-HU" dirty="0" smtClean="0">
              <a:solidFill>
                <a:schemeClr val="bg1"/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677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2" y="461394"/>
            <a:ext cx="9905999" cy="5329807"/>
          </a:xfrm>
        </p:spPr>
        <p:txBody>
          <a:bodyPr/>
          <a:lstStyle/>
          <a:p>
            <a:pPr marL="0" indent="0" algn="just">
              <a:buNone/>
            </a:pPr>
            <a:r>
              <a:rPr lang="hu-HU" b="1" dirty="0" smtClean="0">
                <a:solidFill>
                  <a:schemeClr val="bg1"/>
                </a:solidFill>
              </a:rPr>
              <a:t>11.1 </a:t>
            </a:r>
            <a:r>
              <a:rPr lang="hu-HU" b="1" dirty="0">
                <a:solidFill>
                  <a:schemeClr val="bg1"/>
                </a:solidFill>
              </a:rPr>
              <a:t>Bevezetés </a:t>
            </a:r>
          </a:p>
          <a:p>
            <a:pPr marL="0" indent="0" algn="just">
              <a:buNone/>
            </a:pPr>
            <a:r>
              <a:rPr lang="hu-HU" dirty="0">
                <a:solidFill>
                  <a:schemeClr val="bg1"/>
                </a:solidFill>
              </a:rPr>
              <a:t>A PKI szerepe, hogy </a:t>
            </a:r>
            <a:r>
              <a:rPr lang="hu-HU" u="sng" dirty="0">
                <a:solidFill>
                  <a:schemeClr val="bg1"/>
                </a:solidFill>
              </a:rPr>
              <a:t>egy nevet kössön valamely kulcspárhoz </a:t>
            </a:r>
            <a:r>
              <a:rPr lang="hu-HU" dirty="0">
                <a:solidFill>
                  <a:schemeClr val="bg1"/>
                </a:solidFill>
              </a:rPr>
              <a:t>a nyilvános kulcsú kriptográfiában. A nyilvános kulcsú infrastruktúra, mint ahogy a neve is jelzi egy olyan kiépített rendszer amit a felhasználók igénybe vehetnek. </a:t>
            </a:r>
            <a:endParaRPr lang="hu-HU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hu-HU" dirty="0" smtClean="0">
                <a:solidFill>
                  <a:schemeClr val="bg1"/>
                </a:solidFill>
              </a:rPr>
              <a:t>Az </a:t>
            </a:r>
            <a:r>
              <a:rPr lang="hu-HU" dirty="0">
                <a:solidFill>
                  <a:schemeClr val="bg1"/>
                </a:solidFill>
              </a:rPr>
              <a:t>infrastruktúra szolgáltatói, a hitelességszolgáltatók biztosítják ezt a lehetőséget a felhasználók, fogyasztók számára, mint ahogy az áramszolgáltatók elektromos energiát biztosítanak az ügyfeleik részére. </a:t>
            </a:r>
          </a:p>
          <a:p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889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2" y="411061"/>
            <a:ext cx="9905999" cy="601831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u-HU" sz="2200" dirty="0" smtClean="0">
                <a:solidFill>
                  <a:schemeClr val="bg1"/>
                </a:solidFill>
              </a:rPr>
              <a:t>A </a:t>
            </a:r>
            <a:r>
              <a:rPr lang="hu-HU" sz="2200" u="sng" dirty="0" smtClean="0">
                <a:solidFill>
                  <a:schemeClr val="bg1"/>
                </a:solidFill>
              </a:rPr>
              <a:t>név</a:t>
            </a:r>
            <a:r>
              <a:rPr lang="hu-HU" sz="2200" dirty="0" smtClean="0">
                <a:solidFill>
                  <a:schemeClr val="bg1"/>
                </a:solidFill>
              </a:rPr>
              <a:t> tágabb értelemben valamilyen adat, vagy adatok együttese, amik az adott környezetben a többi szereplőtől megkülönböztetik, egyértelműen azonosítják a név birtokosát. A név az adott szereplő azonosítója.</a:t>
            </a:r>
          </a:p>
          <a:p>
            <a:pPr algn="just"/>
            <a:r>
              <a:rPr lang="hu-HU" sz="2200" dirty="0" smtClean="0">
                <a:solidFill>
                  <a:schemeClr val="bg1"/>
                </a:solidFill>
              </a:rPr>
              <a:t>Nagyban függ a környezet méretétől (például család, osztály, város) ill.</a:t>
            </a:r>
          </a:p>
          <a:p>
            <a:pPr algn="just"/>
            <a:r>
              <a:rPr lang="hu-HU" sz="2200" dirty="0" smtClean="0">
                <a:solidFill>
                  <a:schemeClr val="bg1"/>
                </a:solidFill>
              </a:rPr>
              <a:t>annak jellegétől is (</a:t>
            </a:r>
            <a:r>
              <a:rPr lang="hu-HU" sz="2200" dirty="0" err="1" smtClean="0">
                <a:solidFill>
                  <a:schemeClr val="bg1"/>
                </a:solidFill>
              </a:rPr>
              <a:t>pl</a:t>
            </a:r>
            <a:r>
              <a:rPr lang="hu-HU" sz="2200" dirty="0" smtClean="0">
                <a:solidFill>
                  <a:schemeClr val="bg1"/>
                </a:solidFill>
              </a:rPr>
              <a:t> op. rendszer, kormányzati </a:t>
            </a:r>
            <a:r>
              <a:rPr lang="hu-HU" sz="2200" dirty="0" err="1" smtClean="0">
                <a:solidFill>
                  <a:schemeClr val="bg1"/>
                </a:solidFill>
              </a:rPr>
              <a:t>admin</a:t>
            </a:r>
            <a:r>
              <a:rPr lang="hu-HU" sz="2200" dirty="0" smtClean="0">
                <a:solidFill>
                  <a:schemeClr val="bg1"/>
                </a:solidFill>
              </a:rPr>
              <a:t>. rendszer, email)</a:t>
            </a:r>
          </a:p>
          <a:p>
            <a:pPr algn="just"/>
            <a:r>
              <a:rPr lang="hu-HU" sz="2200" dirty="0" smtClean="0">
                <a:solidFill>
                  <a:schemeClr val="bg1"/>
                </a:solidFill>
              </a:rPr>
              <a:t>a méret növekedésével az elnevezések egyediségének biztosítása is egyre nagyobb problémákat vet fel.</a:t>
            </a:r>
          </a:p>
          <a:p>
            <a:pPr algn="just"/>
            <a:r>
              <a:rPr lang="hu-HU" sz="2200" dirty="0" smtClean="0">
                <a:solidFill>
                  <a:schemeClr val="bg1"/>
                </a:solidFill>
              </a:rPr>
              <a:t>Megkülönböztethetjük az </a:t>
            </a:r>
            <a:r>
              <a:rPr lang="hu-HU" sz="2200" u="sng" dirty="0" smtClean="0">
                <a:solidFill>
                  <a:schemeClr val="bg1"/>
                </a:solidFill>
              </a:rPr>
              <a:t>azonosítást</a:t>
            </a:r>
            <a:r>
              <a:rPr lang="hu-HU" sz="2200" dirty="0" smtClean="0">
                <a:solidFill>
                  <a:schemeClr val="bg1"/>
                </a:solidFill>
              </a:rPr>
              <a:t> (</a:t>
            </a:r>
            <a:r>
              <a:rPr lang="hu-HU" sz="2200" dirty="0" err="1" smtClean="0">
                <a:solidFill>
                  <a:schemeClr val="bg1"/>
                </a:solidFill>
              </a:rPr>
              <a:t>identification</a:t>
            </a:r>
            <a:r>
              <a:rPr lang="hu-HU" sz="2200" dirty="0" smtClean="0">
                <a:solidFill>
                  <a:schemeClr val="bg1"/>
                </a:solidFill>
              </a:rPr>
              <a:t>) a </a:t>
            </a:r>
            <a:r>
              <a:rPr lang="hu-HU" sz="2200" u="sng" dirty="0" smtClean="0">
                <a:solidFill>
                  <a:schemeClr val="bg1"/>
                </a:solidFill>
              </a:rPr>
              <a:t>hitelesítéstől</a:t>
            </a:r>
            <a:r>
              <a:rPr lang="hu-HU" sz="2200" dirty="0" smtClean="0">
                <a:solidFill>
                  <a:schemeClr val="bg1"/>
                </a:solidFill>
              </a:rPr>
              <a:t> (</a:t>
            </a:r>
            <a:r>
              <a:rPr lang="hu-HU" sz="2200" dirty="0" err="1" smtClean="0">
                <a:solidFill>
                  <a:schemeClr val="bg1"/>
                </a:solidFill>
              </a:rPr>
              <a:t>authentication</a:t>
            </a:r>
            <a:r>
              <a:rPr lang="hu-HU" sz="2200" dirty="0" smtClean="0">
                <a:solidFill>
                  <a:schemeClr val="bg1"/>
                </a:solidFill>
              </a:rPr>
              <a:t>).</a:t>
            </a:r>
          </a:p>
          <a:p>
            <a:pPr algn="just"/>
            <a:r>
              <a:rPr lang="hu-HU" sz="2200" dirty="0" smtClean="0">
                <a:solidFill>
                  <a:schemeClr val="bg1"/>
                </a:solidFill>
              </a:rPr>
              <a:t>A </a:t>
            </a:r>
            <a:r>
              <a:rPr lang="hu-HU" sz="2200" u="sng" dirty="0" smtClean="0">
                <a:solidFill>
                  <a:schemeClr val="bg1"/>
                </a:solidFill>
              </a:rPr>
              <a:t>hitelesítés</a:t>
            </a:r>
            <a:r>
              <a:rPr lang="hu-HU" sz="2200" dirty="0" smtClean="0">
                <a:solidFill>
                  <a:schemeClr val="bg1"/>
                </a:solidFill>
              </a:rPr>
              <a:t> esetében a partner valamilyen tágabb értelemben vett nevéről, a környezetében lévő többi szereplőtől egyértelműen megkülönböztető azonosító információról van szó. </a:t>
            </a:r>
          </a:p>
          <a:p>
            <a:pPr algn="just"/>
            <a:r>
              <a:rPr lang="hu-HU" sz="2200" dirty="0" smtClean="0">
                <a:solidFill>
                  <a:schemeClr val="bg1"/>
                </a:solidFill>
              </a:rPr>
              <a:t>Az </a:t>
            </a:r>
            <a:r>
              <a:rPr lang="hu-HU" sz="2200" u="sng" dirty="0" smtClean="0">
                <a:solidFill>
                  <a:schemeClr val="bg1"/>
                </a:solidFill>
              </a:rPr>
              <a:t>azonosítás</a:t>
            </a:r>
            <a:r>
              <a:rPr lang="hu-HU" sz="2200" dirty="0" smtClean="0">
                <a:solidFill>
                  <a:schemeClr val="bg1"/>
                </a:solidFill>
              </a:rPr>
              <a:t> ezzel szemben valamilyen valós világbeli eszközhöz vagy személyhez köti a szereplőt, akivel kommunikálni szándékozunk.</a:t>
            </a:r>
          </a:p>
          <a:p>
            <a:pPr marL="0" indent="0" algn="just">
              <a:buNone/>
            </a:pPr>
            <a:r>
              <a:rPr lang="hu-HU" sz="1900" dirty="0" smtClean="0">
                <a:solidFill>
                  <a:schemeClr val="bg1"/>
                </a:solidFill>
              </a:rPr>
              <a:t>    Például </a:t>
            </a:r>
            <a:r>
              <a:rPr lang="hu-HU" sz="1900" dirty="0">
                <a:solidFill>
                  <a:schemeClr val="bg1"/>
                </a:solidFill>
              </a:rPr>
              <a:t>ha a hitelesítés lépése során a név szerepét igaz név játssza, akkor az egyben azonosítás is</a:t>
            </a:r>
            <a:r>
              <a:rPr lang="hu-HU" sz="1900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hu-HU" sz="1900" dirty="0" smtClean="0">
                <a:solidFill>
                  <a:schemeClr val="bg1"/>
                </a:solidFill>
              </a:rPr>
              <a:t>    Az egyediséget </a:t>
            </a:r>
            <a:r>
              <a:rPr lang="hu-HU" sz="1900" dirty="0">
                <a:solidFill>
                  <a:schemeClr val="bg1"/>
                </a:solidFill>
              </a:rPr>
              <a:t>más és másféleképpen </a:t>
            </a:r>
            <a:r>
              <a:rPr lang="hu-HU" sz="1900" dirty="0" smtClean="0">
                <a:solidFill>
                  <a:schemeClr val="bg1"/>
                </a:solidFill>
              </a:rPr>
              <a:t>biztosítják (</a:t>
            </a:r>
            <a:r>
              <a:rPr lang="hu-HU" sz="1900" dirty="0" err="1" smtClean="0">
                <a:solidFill>
                  <a:schemeClr val="bg1"/>
                </a:solidFill>
              </a:rPr>
              <a:t>domain</a:t>
            </a:r>
            <a:r>
              <a:rPr lang="hu-HU" sz="1900" dirty="0" smtClean="0">
                <a:solidFill>
                  <a:schemeClr val="bg1"/>
                </a:solidFill>
              </a:rPr>
              <a:t> név, email, </a:t>
            </a:r>
            <a:r>
              <a:rPr lang="hu-HU" sz="1900" dirty="0" err="1" smtClean="0">
                <a:solidFill>
                  <a:schemeClr val="bg1"/>
                </a:solidFill>
              </a:rPr>
              <a:t>ip</a:t>
            </a:r>
            <a:r>
              <a:rPr lang="hu-HU" sz="1900" dirty="0" smtClean="0">
                <a:solidFill>
                  <a:schemeClr val="bg1"/>
                </a:solidFill>
              </a:rPr>
              <a:t>-cím, …)</a:t>
            </a:r>
          </a:p>
          <a:p>
            <a:endParaRPr lang="hu-HU" dirty="0" smtClean="0">
              <a:solidFill>
                <a:schemeClr val="bg1"/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773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2" y="466725"/>
            <a:ext cx="9905999" cy="5829300"/>
          </a:xfrm>
        </p:spPr>
        <p:txBody>
          <a:bodyPr>
            <a:normAutofit fontScale="92500"/>
          </a:bodyPr>
          <a:lstStyle/>
          <a:p>
            <a:pPr algn="just"/>
            <a:r>
              <a:rPr lang="hu-HU" dirty="0">
                <a:solidFill>
                  <a:schemeClr val="bg1"/>
                </a:solidFill>
              </a:rPr>
              <a:t>Az azonosítással kapcsolatban gyakorta felmerülő fogalom a </a:t>
            </a:r>
            <a:r>
              <a:rPr lang="hu-HU" u="sng" dirty="0">
                <a:solidFill>
                  <a:schemeClr val="bg1"/>
                </a:solidFill>
              </a:rPr>
              <a:t>felhatalmazás</a:t>
            </a:r>
            <a:r>
              <a:rPr lang="hu-HU" dirty="0">
                <a:solidFill>
                  <a:schemeClr val="bg1"/>
                </a:solidFill>
              </a:rPr>
              <a:t> (</a:t>
            </a:r>
            <a:r>
              <a:rPr lang="hu-HU" dirty="0" err="1">
                <a:solidFill>
                  <a:schemeClr val="bg1"/>
                </a:solidFill>
              </a:rPr>
              <a:t>authorisation</a:t>
            </a:r>
            <a:r>
              <a:rPr lang="hu-HU" dirty="0">
                <a:solidFill>
                  <a:schemeClr val="bg1"/>
                </a:solidFill>
              </a:rPr>
              <a:t>). PKI önmagában nem ad választ a fenti </a:t>
            </a:r>
            <a:r>
              <a:rPr lang="hu-HU" dirty="0" smtClean="0">
                <a:solidFill>
                  <a:schemeClr val="bg1"/>
                </a:solidFill>
              </a:rPr>
              <a:t>kérdésre, a </a:t>
            </a:r>
            <a:r>
              <a:rPr lang="hu-HU" dirty="0">
                <a:solidFill>
                  <a:schemeClr val="bg1"/>
                </a:solidFill>
              </a:rPr>
              <a:t>felhatalmazás jogosságára való vizsgálatokat a rendszernek más eszközökkel kell elvégeznie</a:t>
            </a:r>
            <a:r>
              <a:rPr lang="hu-HU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hu-HU" dirty="0" smtClean="0">
                <a:solidFill>
                  <a:schemeClr val="bg1"/>
                </a:solidFill>
              </a:rPr>
              <a:t>A </a:t>
            </a:r>
            <a:r>
              <a:rPr lang="hu-HU" dirty="0">
                <a:solidFill>
                  <a:schemeClr val="bg1"/>
                </a:solidFill>
              </a:rPr>
              <a:t>PKI segítségével a </a:t>
            </a:r>
            <a:r>
              <a:rPr lang="hu-HU" u="sng" dirty="0">
                <a:solidFill>
                  <a:schemeClr val="bg1"/>
                </a:solidFill>
              </a:rPr>
              <a:t>bizalmat</a:t>
            </a:r>
            <a:r>
              <a:rPr lang="hu-HU" dirty="0">
                <a:solidFill>
                  <a:schemeClr val="bg1"/>
                </a:solidFill>
              </a:rPr>
              <a:t> adhatjuk tovább és vezethetjük le a bizalmi horgonyoktól a </a:t>
            </a:r>
            <a:r>
              <a:rPr lang="hu-HU" dirty="0" smtClean="0">
                <a:solidFill>
                  <a:schemeClr val="bg1"/>
                </a:solidFill>
              </a:rPr>
              <a:t>végfelhasználókig.</a:t>
            </a:r>
          </a:p>
          <a:p>
            <a:pPr marL="457200" lvl="1" indent="0" algn="just">
              <a:buNone/>
            </a:pPr>
            <a:r>
              <a:rPr lang="hu-HU" dirty="0" smtClean="0">
                <a:solidFill>
                  <a:schemeClr val="bg1"/>
                </a:solidFill>
              </a:rPr>
              <a:t>Szűkebb </a:t>
            </a:r>
            <a:r>
              <a:rPr lang="hu-HU" dirty="0">
                <a:solidFill>
                  <a:schemeClr val="bg1"/>
                </a:solidFill>
              </a:rPr>
              <a:t>értelemben vett bizalom egy adott kulcsba vetett bizalom, azaz annak az </a:t>
            </a:r>
            <a:r>
              <a:rPr lang="hu-HU" dirty="0" smtClean="0">
                <a:solidFill>
                  <a:schemeClr val="bg1"/>
                </a:solidFill>
              </a:rPr>
              <a:t>elfogadása.</a:t>
            </a:r>
          </a:p>
          <a:p>
            <a:pPr marL="457200" lvl="1" indent="0" algn="just">
              <a:buNone/>
            </a:pPr>
            <a:r>
              <a:rPr lang="hu-HU" dirty="0" smtClean="0">
                <a:solidFill>
                  <a:schemeClr val="bg1"/>
                </a:solidFill>
              </a:rPr>
              <a:t>A nyilvános </a:t>
            </a:r>
            <a:r>
              <a:rPr lang="hu-HU" dirty="0">
                <a:solidFill>
                  <a:schemeClr val="bg1"/>
                </a:solidFill>
              </a:rPr>
              <a:t>kulcsú infrastruktúra semmit nem mond a szereplők megbízhatóságáról, kizárólag az egyes kulcsokba vetett bizalmat hivatott megalapozni</a:t>
            </a:r>
            <a:r>
              <a:rPr lang="hu-HU" dirty="0" smtClean="0">
                <a:solidFill>
                  <a:schemeClr val="bg1"/>
                </a:solidFill>
              </a:rPr>
              <a:t>.</a:t>
            </a:r>
          </a:p>
          <a:p>
            <a:pPr marL="228600" lvl="1" algn="just">
              <a:spcBef>
                <a:spcPts val="1000"/>
              </a:spcBef>
            </a:pPr>
            <a:r>
              <a:rPr lang="hu-HU" sz="2400" dirty="0">
                <a:solidFill>
                  <a:schemeClr val="bg1"/>
                </a:solidFill>
              </a:rPr>
              <a:t>PKI csupán az azonosítást segíti elő. </a:t>
            </a:r>
            <a:r>
              <a:rPr lang="hu-HU" sz="2400" dirty="0">
                <a:solidFill>
                  <a:schemeClr val="bg1"/>
                </a:solidFill>
              </a:rPr>
              <a:t>Önmagában nem teszi </a:t>
            </a:r>
            <a:r>
              <a:rPr lang="hu-HU" sz="2400" u="sng" dirty="0" smtClean="0">
                <a:solidFill>
                  <a:schemeClr val="bg1"/>
                </a:solidFill>
              </a:rPr>
              <a:t>biztonságossá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>
                <a:solidFill>
                  <a:schemeClr val="bg1"/>
                </a:solidFill>
              </a:rPr>
              <a:t>az egyes informatikai </a:t>
            </a:r>
            <a:r>
              <a:rPr lang="hu-HU" sz="2400" dirty="0" smtClean="0">
                <a:solidFill>
                  <a:schemeClr val="bg1"/>
                </a:solidFill>
              </a:rPr>
              <a:t>rendszereket.</a:t>
            </a:r>
          </a:p>
          <a:p>
            <a:pPr marL="228600" lvl="1" algn="just">
              <a:spcBef>
                <a:spcPts val="1000"/>
              </a:spcBef>
            </a:pPr>
            <a:r>
              <a:rPr lang="hu-HU" sz="2400" u="sng" dirty="0">
                <a:solidFill>
                  <a:schemeClr val="bg1"/>
                </a:solidFill>
              </a:rPr>
              <a:t>Megbízhatóság</a:t>
            </a:r>
            <a:r>
              <a:rPr lang="hu-HU" sz="2400" dirty="0">
                <a:solidFill>
                  <a:schemeClr val="bg1"/>
                </a:solidFill>
              </a:rPr>
              <a:t>: </a:t>
            </a:r>
            <a:r>
              <a:rPr lang="hu-HU" sz="2400" dirty="0" smtClean="0">
                <a:solidFill>
                  <a:schemeClr val="bg1"/>
                </a:solidFill>
              </a:rPr>
              <a:t>a </a:t>
            </a:r>
            <a:r>
              <a:rPr lang="hu-HU" sz="2400" dirty="0">
                <a:solidFill>
                  <a:schemeClr val="bg1"/>
                </a:solidFill>
              </a:rPr>
              <a:t>PKI sem küszöböli ki a rendszeradminisztrátorok, illetve a felhasználók gondatlanságát, nemtörődömségét, lustaságát vagy éppen hiányos képzettségét.</a:t>
            </a:r>
          </a:p>
          <a:p>
            <a:pPr marL="457200" lvl="1" indent="0" algn="just">
              <a:buNone/>
            </a:pPr>
            <a:endParaRPr lang="hu-HU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941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2" y="485775"/>
            <a:ext cx="9905999" cy="5848350"/>
          </a:xfrm>
        </p:spPr>
        <p:txBody>
          <a:bodyPr/>
          <a:lstStyle/>
          <a:p>
            <a:pPr algn="just"/>
            <a:r>
              <a:rPr lang="hu-HU" dirty="0">
                <a:solidFill>
                  <a:schemeClr val="bg1"/>
                </a:solidFill>
              </a:rPr>
              <a:t>A PKI </a:t>
            </a:r>
            <a:r>
              <a:rPr lang="hu-HU" dirty="0" smtClean="0">
                <a:solidFill>
                  <a:schemeClr val="bg1"/>
                </a:solidFill>
              </a:rPr>
              <a:t>előnyei</a:t>
            </a:r>
          </a:p>
          <a:p>
            <a:pPr lvl="1" algn="just"/>
            <a:r>
              <a:rPr lang="hu-HU" dirty="0">
                <a:solidFill>
                  <a:schemeClr val="bg1"/>
                </a:solidFill>
              </a:rPr>
              <a:t>lehetővé teszi az egyszeri bejelentkezést (</a:t>
            </a:r>
            <a:r>
              <a:rPr lang="hu-HU" dirty="0" err="1">
                <a:solidFill>
                  <a:schemeClr val="bg1"/>
                </a:solidFill>
              </a:rPr>
              <a:t>Single</a:t>
            </a:r>
            <a:r>
              <a:rPr lang="hu-HU" dirty="0">
                <a:solidFill>
                  <a:schemeClr val="bg1"/>
                </a:solidFill>
              </a:rPr>
              <a:t> </a:t>
            </a:r>
            <a:r>
              <a:rPr lang="hu-HU" dirty="0" err="1">
                <a:solidFill>
                  <a:schemeClr val="bg1"/>
                </a:solidFill>
              </a:rPr>
              <a:t>Sign</a:t>
            </a:r>
            <a:r>
              <a:rPr lang="hu-HU" dirty="0">
                <a:solidFill>
                  <a:schemeClr val="bg1"/>
                </a:solidFill>
              </a:rPr>
              <a:t> </a:t>
            </a:r>
            <a:r>
              <a:rPr lang="hu-HU" dirty="0" err="1">
                <a:solidFill>
                  <a:schemeClr val="bg1"/>
                </a:solidFill>
              </a:rPr>
              <a:t>On</a:t>
            </a:r>
            <a:r>
              <a:rPr lang="hu-HU" dirty="0" smtClean="0">
                <a:solidFill>
                  <a:schemeClr val="bg1"/>
                </a:solidFill>
              </a:rPr>
              <a:t>)</a:t>
            </a:r>
          </a:p>
          <a:p>
            <a:pPr lvl="1" algn="just"/>
            <a:r>
              <a:rPr lang="hu-HU" dirty="0">
                <a:solidFill>
                  <a:schemeClr val="bg1"/>
                </a:solidFill>
              </a:rPr>
              <a:t>PKI használata közben jóval kisebb mennyiségű adatot kell titokban </a:t>
            </a:r>
            <a:r>
              <a:rPr lang="hu-HU" dirty="0" smtClean="0">
                <a:solidFill>
                  <a:schemeClr val="bg1"/>
                </a:solidFill>
              </a:rPr>
              <a:t>tartani</a:t>
            </a:r>
          </a:p>
          <a:p>
            <a:pPr lvl="2" algn="just"/>
            <a:r>
              <a:rPr lang="hu-HU" dirty="0">
                <a:solidFill>
                  <a:schemeClr val="bg1"/>
                </a:solidFill>
              </a:rPr>
              <a:t>a bizalmi horgony aláíró kulcs és </a:t>
            </a:r>
            <a:endParaRPr lang="hu-HU" dirty="0" smtClean="0">
              <a:solidFill>
                <a:schemeClr val="bg1"/>
              </a:solidFill>
            </a:endParaRPr>
          </a:p>
          <a:p>
            <a:pPr lvl="2" algn="just"/>
            <a:r>
              <a:rPr lang="hu-HU" dirty="0" smtClean="0">
                <a:solidFill>
                  <a:schemeClr val="bg1"/>
                </a:solidFill>
              </a:rPr>
              <a:t>a </a:t>
            </a:r>
            <a:r>
              <a:rPr lang="hu-HU" dirty="0">
                <a:solidFill>
                  <a:schemeClr val="bg1"/>
                </a:solidFill>
              </a:rPr>
              <a:t>visszahívási listájának az aláíró </a:t>
            </a:r>
            <a:r>
              <a:rPr lang="hu-HU" dirty="0" smtClean="0">
                <a:solidFill>
                  <a:schemeClr val="bg1"/>
                </a:solidFill>
              </a:rPr>
              <a:t>kulcsa</a:t>
            </a:r>
          </a:p>
          <a:p>
            <a:pPr lvl="1" algn="just"/>
            <a:r>
              <a:rPr lang="hu-HU" dirty="0">
                <a:solidFill>
                  <a:schemeClr val="bg1"/>
                </a:solidFill>
              </a:rPr>
              <a:t>A PKI lehetővé teszi, hogy a privát kulcsokat való világbeli entitásokhoz </a:t>
            </a:r>
            <a:r>
              <a:rPr lang="hu-HU" dirty="0" smtClean="0">
                <a:solidFill>
                  <a:schemeClr val="bg1"/>
                </a:solidFill>
              </a:rPr>
              <a:t>kössük</a:t>
            </a:r>
          </a:p>
          <a:p>
            <a:pPr lvl="1" algn="just"/>
            <a:r>
              <a:rPr lang="hu-HU" dirty="0" smtClean="0">
                <a:solidFill>
                  <a:schemeClr val="bg1"/>
                </a:solidFill>
              </a:rPr>
              <a:t>Lehetőséget </a:t>
            </a:r>
            <a:r>
              <a:rPr lang="hu-HU" dirty="0">
                <a:solidFill>
                  <a:schemeClr val="bg1"/>
                </a:solidFill>
              </a:rPr>
              <a:t>biztosít a rendszer szereplőinek </a:t>
            </a:r>
            <a:r>
              <a:rPr lang="hu-HU" dirty="0" smtClean="0">
                <a:solidFill>
                  <a:schemeClr val="bg1"/>
                </a:solidFill>
              </a:rPr>
              <a:t>azonosítására</a:t>
            </a:r>
          </a:p>
          <a:p>
            <a:pPr lvl="1" algn="just"/>
            <a:r>
              <a:rPr lang="hu-HU" dirty="0" smtClean="0">
                <a:solidFill>
                  <a:schemeClr val="bg1"/>
                </a:solidFill>
              </a:rPr>
              <a:t>A privát </a:t>
            </a:r>
            <a:r>
              <a:rPr lang="hu-HU" dirty="0">
                <a:solidFill>
                  <a:schemeClr val="bg1"/>
                </a:solidFill>
              </a:rPr>
              <a:t>kulcsok sohasem közlekednek a hálózaton keresztül a tranzakciók </a:t>
            </a:r>
            <a:r>
              <a:rPr lang="hu-HU" dirty="0" smtClean="0">
                <a:solidFill>
                  <a:schemeClr val="bg1"/>
                </a:solidFill>
              </a:rPr>
              <a:t>során</a:t>
            </a:r>
          </a:p>
          <a:p>
            <a:pPr lvl="1" algn="just"/>
            <a:r>
              <a:rPr lang="hu-HU" dirty="0" smtClean="0">
                <a:solidFill>
                  <a:schemeClr val="bg1"/>
                </a:solidFill>
              </a:rPr>
              <a:t>Lehetőséget </a:t>
            </a:r>
            <a:r>
              <a:rPr lang="hu-HU" dirty="0">
                <a:solidFill>
                  <a:schemeClr val="bg1"/>
                </a:solidFill>
              </a:rPr>
              <a:t>nyújt az aláírások révén a rendszer szereplőinek valamely felhatalmazásokat kezelő rendszerhez való kötésére.</a:t>
            </a:r>
          </a:p>
        </p:txBody>
      </p:sp>
    </p:spTree>
    <p:extLst>
      <p:ext uri="{BB962C8B-B14F-4D97-AF65-F5344CB8AC3E}">
        <p14:creationId xmlns:p14="http://schemas.microsoft.com/office/powerpoint/2010/main" val="2665804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2" y="457200"/>
            <a:ext cx="9905999" cy="61341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b="1" dirty="0" smtClean="0">
                <a:solidFill>
                  <a:schemeClr val="bg1"/>
                </a:solidFill>
              </a:rPr>
              <a:t>11.2 </a:t>
            </a:r>
            <a:r>
              <a:rPr lang="hu-HU" b="1" dirty="0">
                <a:solidFill>
                  <a:schemeClr val="bg1"/>
                </a:solidFill>
              </a:rPr>
              <a:t>A tanúsítványkiadók </a:t>
            </a:r>
            <a:r>
              <a:rPr lang="hu-HU" b="1" dirty="0" smtClean="0">
                <a:solidFill>
                  <a:schemeClr val="bg1"/>
                </a:solidFill>
              </a:rPr>
              <a:t>felépítése</a:t>
            </a:r>
          </a:p>
          <a:p>
            <a:pPr marL="0" indent="0" algn="just">
              <a:buNone/>
            </a:pPr>
            <a:r>
              <a:rPr lang="hu-HU" dirty="0" smtClean="0">
                <a:solidFill>
                  <a:schemeClr val="bg1"/>
                </a:solidFill>
              </a:rPr>
              <a:t>A </a:t>
            </a:r>
            <a:r>
              <a:rPr lang="hu-HU" dirty="0">
                <a:solidFill>
                  <a:schemeClr val="bg1"/>
                </a:solidFill>
              </a:rPr>
              <a:t>PKI szolgáltatók zökkenőmentes üzemeltetéséhez három, mind funkcionális, mind biztonsági követelmények szempontjából elkülönülő egységre van szükség úgymint </a:t>
            </a:r>
            <a:r>
              <a:rPr lang="hu-HU" u="sng" dirty="0">
                <a:solidFill>
                  <a:schemeClr val="bg1"/>
                </a:solidFill>
              </a:rPr>
              <a:t>Hitelesítő szervezetek</a:t>
            </a:r>
            <a:r>
              <a:rPr lang="hu-HU" dirty="0">
                <a:solidFill>
                  <a:schemeClr val="bg1"/>
                </a:solidFill>
              </a:rPr>
              <a:t>, </a:t>
            </a:r>
            <a:r>
              <a:rPr lang="hu-HU" u="sng" dirty="0">
                <a:solidFill>
                  <a:schemeClr val="bg1"/>
                </a:solidFill>
              </a:rPr>
              <a:t>Regisztráló szervezetek</a:t>
            </a:r>
            <a:r>
              <a:rPr lang="hu-HU" dirty="0">
                <a:solidFill>
                  <a:schemeClr val="bg1"/>
                </a:solidFill>
              </a:rPr>
              <a:t> és </a:t>
            </a:r>
            <a:r>
              <a:rPr lang="hu-HU" u="sng" dirty="0">
                <a:solidFill>
                  <a:schemeClr val="bg1"/>
                </a:solidFill>
              </a:rPr>
              <a:t>Tanúsítványtár</a:t>
            </a:r>
            <a:r>
              <a:rPr lang="hu-HU" dirty="0">
                <a:solidFill>
                  <a:schemeClr val="bg1"/>
                </a:solidFill>
              </a:rPr>
              <a:t>. </a:t>
            </a:r>
            <a:endParaRPr lang="hu-HU" dirty="0">
              <a:solidFill>
                <a:schemeClr val="bg1"/>
              </a:solidFill>
            </a:endParaRPr>
          </a:p>
          <a:p>
            <a:endParaRPr lang="hu-HU" dirty="0" smtClean="0">
              <a:solidFill>
                <a:schemeClr val="bg1"/>
              </a:solidFill>
            </a:endParaRPr>
          </a:p>
          <a:p>
            <a:r>
              <a:rPr lang="hu-HU" dirty="0" smtClean="0">
                <a:solidFill>
                  <a:schemeClr val="bg1"/>
                </a:solidFill>
              </a:rPr>
              <a:t>A </a:t>
            </a:r>
            <a:r>
              <a:rPr lang="hu-HU" b="1" dirty="0">
                <a:solidFill>
                  <a:schemeClr val="bg1"/>
                </a:solidFill>
              </a:rPr>
              <a:t>hitelesítő szervezet </a:t>
            </a:r>
            <a:r>
              <a:rPr lang="hu-HU" dirty="0">
                <a:solidFill>
                  <a:schemeClr val="bg1"/>
                </a:solidFill>
              </a:rPr>
              <a:t>a rendszer központi </a:t>
            </a:r>
            <a:r>
              <a:rPr lang="hu-HU" dirty="0" smtClean="0">
                <a:solidFill>
                  <a:schemeClr val="bg1"/>
                </a:solidFill>
              </a:rPr>
              <a:t>eleme - CA</a:t>
            </a:r>
          </a:p>
          <a:p>
            <a:r>
              <a:rPr lang="hu-HU" dirty="0">
                <a:solidFill>
                  <a:schemeClr val="bg1"/>
                </a:solidFill>
              </a:rPr>
              <a:t>Feladatai</a:t>
            </a:r>
            <a:r>
              <a:rPr lang="hu-HU" dirty="0" smtClean="0">
                <a:solidFill>
                  <a:schemeClr val="bg1"/>
                </a:solidFill>
              </a:rPr>
              <a:t>:</a:t>
            </a:r>
            <a:endParaRPr lang="hu-HU" dirty="0">
              <a:solidFill>
                <a:schemeClr val="bg1"/>
              </a:solidFill>
            </a:endParaRPr>
          </a:p>
          <a:p>
            <a:pPr lvl="1"/>
            <a:r>
              <a:rPr lang="hu-HU" sz="2200" dirty="0">
                <a:solidFill>
                  <a:schemeClr val="bg1"/>
                </a:solidFill>
              </a:rPr>
              <a:t>Tanúsítványkérések fogadása</a:t>
            </a:r>
            <a:r>
              <a:rPr lang="hu-HU" sz="2200" dirty="0" smtClean="0">
                <a:solidFill>
                  <a:schemeClr val="bg1"/>
                </a:solidFill>
              </a:rPr>
              <a:t>.</a:t>
            </a:r>
            <a:endParaRPr lang="hu-HU" sz="2200" dirty="0">
              <a:solidFill>
                <a:schemeClr val="bg1"/>
              </a:solidFill>
            </a:endParaRPr>
          </a:p>
          <a:p>
            <a:pPr lvl="1"/>
            <a:r>
              <a:rPr lang="hu-HU" sz="2200" dirty="0">
                <a:solidFill>
                  <a:schemeClr val="bg1"/>
                </a:solidFill>
              </a:rPr>
              <a:t>Kulcspárok generálása a különböző implementációk esetén.</a:t>
            </a:r>
          </a:p>
          <a:p>
            <a:pPr lvl="1"/>
            <a:r>
              <a:rPr lang="hu-HU" sz="2200" dirty="0" smtClean="0">
                <a:solidFill>
                  <a:schemeClr val="bg1"/>
                </a:solidFill>
              </a:rPr>
              <a:t>A nyilvános </a:t>
            </a:r>
            <a:r>
              <a:rPr lang="hu-HU" sz="2200" dirty="0">
                <a:solidFill>
                  <a:schemeClr val="bg1"/>
                </a:solidFill>
              </a:rPr>
              <a:t>kulcsú tanúsítványok kiállítása.</a:t>
            </a:r>
          </a:p>
          <a:p>
            <a:pPr lvl="1"/>
            <a:r>
              <a:rPr lang="hu-HU" sz="2200" dirty="0" smtClean="0">
                <a:solidFill>
                  <a:schemeClr val="bg1"/>
                </a:solidFill>
              </a:rPr>
              <a:t>A kiadott </a:t>
            </a:r>
            <a:r>
              <a:rPr lang="hu-HU" sz="2200" dirty="0">
                <a:solidFill>
                  <a:schemeClr val="bg1"/>
                </a:solidFill>
              </a:rPr>
              <a:t>tanúsítványok közzététele a nyilvános tanúsítványtárban.</a:t>
            </a:r>
          </a:p>
          <a:p>
            <a:pPr lvl="1"/>
            <a:r>
              <a:rPr lang="hu-HU" sz="2200" dirty="0" smtClean="0">
                <a:solidFill>
                  <a:schemeClr val="bg1"/>
                </a:solidFill>
              </a:rPr>
              <a:t>Korábban </a:t>
            </a:r>
            <a:r>
              <a:rPr lang="hu-HU" sz="2200" dirty="0">
                <a:solidFill>
                  <a:schemeClr val="bg1"/>
                </a:solidFill>
              </a:rPr>
              <a:t>kiadott tanúsítványok és szükség esetén kulcspárok megújítása.</a:t>
            </a:r>
          </a:p>
          <a:p>
            <a:pPr lvl="1"/>
            <a:r>
              <a:rPr lang="hu-HU" sz="2200" dirty="0" smtClean="0">
                <a:solidFill>
                  <a:schemeClr val="bg1"/>
                </a:solidFill>
              </a:rPr>
              <a:t>Tanúsítványok </a:t>
            </a:r>
            <a:r>
              <a:rPr lang="hu-HU" sz="2200" dirty="0">
                <a:solidFill>
                  <a:schemeClr val="bg1"/>
                </a:solidFill>
              </a:rPr>
              <a:t>visszavonása.</a:t>
            </a:r>
          </a:p>
          <a:p>
            <a:pPr lvl="1"/>
            <a:r>
              <a:rPr lang="hu-HU" sz="2200" dirty="0" smtClean="0">
                <a:solidFill>
                  <a:schemeClr val="bg1"/>
                </a:solidFill>
              </a:rPr>
              <a:t>A visszavont </a:t>
            </a:r>
            <a:r>
              <a:rPr lang="hu-HU" sz="2200" dirty="0">
                <a:solidFill>
                  <a:schemeClr val="bg1"/>
                </a:solidFill>
              </a:rPr>
              <a:t>tanúsítványok listájának közzététele (publikálása) a tanúsítványtárban.</a:t>
            </a:r>
          </a:p>
        </p:txBody>
      </p:sp>
    </p:spTree>
    <p:extLst>
      <p:ext uri="{BB962C8B-B14F-4D97-AF65-F5344CB8AC3E}">
        <p14:creationId xmlns:p14="http://schemas.microsoft.com/office/powerpoint/2010/main" val="2422000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2" y="466724"/>
            <a:ext cx="9905999" cy="5934075"/>
          </a:xfrm>
        </p:spPr>
        <p:txBody>
          <a:bodyPr/>
          <a:lstStyle/>
          <a:p>
            <a:pPr algn="just"/>
            <a:r>
              <a:rPr lang="hu-HU" dirty="0">
                <a:solidFill>
                  <a:schemeClr val="bg1"/>
                </a:solidFill>
              </a:rPr>
              <a:t>A CA mint számítógép és mint szoftver megfelelő fizikai és logikai védelme alapvető </a:t>
            </a:r>
            <a:r>
              <a:rPr lang="hu-HU" dirty="0" smtClean="0">
                <a:solidFill>
                  <a:schemeClr val="bg1"/>
                </a:solidFill>
              </a:rPr>
              <a:t>fontosságú!!! (fizikai, szoftveres)</a:t>
            </a:r>
          </a:p>
          <a:p>
            <a:pPr algn="just"/>
            <a:r>
              <a:rPr lang="hu-HU" dirty="0">
                <a:solidFill>
                  <a:schemeClr val="bg1"/>
                </a:solidFill>
              </a:rPr>
              <a:t>Egy CA kiadhat tanúsítványokat felhasználók vagy más </a:t>
            </a:r>
            <a:r>
              <a:rPr lang="hu-HU" dirty="0" smtClean="0">
                <a:solidFill>
                  <a:schemeClr val="bg1"/>
                </a:solidFill>
              </a:rPr>
              <a:t>tanúsítványkiadók részére.</a:t>
            </a:r>
          </a:p>
          <a:p>
            <a:pPr algn="just"/>
            <a:r>
              <a:rPr lang="hu-HU" dirty="0">
                <a:solidFill>
                  <a:schemeClr val="bg1"/>
                </a:solidFill>
              </a:rPr>
              <a:t>A CA minden tanúsítványban elhelyezi a saját nevét és aláírja azt, ezáltal, ha a CA irányában a bizalom megalapozható, akkor a tanúsítvány is megbízhatónak </a:t>
            </a:r>
            <a:r>
              <a:rPr lang="hu-HU" dirty="0" smtClean="0">
                <a:solidFill>
                  <a:schemeClr val="bg1"/>
                </a:solidFill>
              </a:rPr>
              <a:t>tekinthető.</a:t>
            </a:r>
          </a:p>
          <a:p>
            <a:pPr algn="just"/>
            <a:r>
              <a:rPr lang="hu-HU" dirty="0">
                <a:solidFill>
                  <a:schemeClr val="bg1"/>
                </a:solidFill>
              </a:rPr>
              <a:t>CA titkos kulcsa az alapja az összes általa aláírt tanúsítványba vetett bizalomnak, ezért a CA első és legfontosabb feladata a saját titkos kulcsának a védelme.</a:t>
            </a:r>
          </a:p>
        </p:txBody>
      </p:sp>
    </p:spTree>
    <p:extLst>
      <p:ext uri="{BB962C8B-B14F-4D97-AF65-F5344CB8AC3E}">
        <p14:creationId xmlns:p14="http://schemas.microsoft.com/office/powerpoint/2010/main" val="2151983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2" y="457200"/>
            <a:ext cx="9905999" cy="5991225"/>
          </a:xfrm>
        </p:spPr>
        <p:txBody>
          <a:bodyPr>
            <a:normAutofit fontScale="85000" lnSpcReduction="10000"/>
          </a:bodyPr>
          <a:lstStyle/>
          <a:p>
            <a:r>
              <a:rPr lang="hu-HU" dirty="0">
                <a:solidFill>
                  <a:schemeClr val="bg1"/>
                </a:solidFill>
              </a:rPr>
              <a:t>A </a:t>
            </a:r>
            <a:r>
              <a:rPr lang="hu-HU" b="1" dirty="0">
                <a:solidFill>
                  <a:schemeClr val="bg1"/>
                </a:solidFill>
              </a:rPr>
              <a:t>regisztrációs hivatal </a:t>
            </a:r>
            <a:r>
              <a:rPr lang="hu-HU" dirty="0" smtClean="0">
                <a:solidFill>
                  <a:schemeClr val="bg1"/>
                </a:solidFill>
              </a:rPr>
              <a:t>– RA, </a:t>
            </a:r>
            <a:r>
              <a:rPr lang="hu-HU" dirty="0">
                <a:solidFill>
                  <a:schemeClr val="bg1"/>
                </a:solidFill>
              </a:rPr>
              <a:t>az ügyfelek azonosítását végző szerv.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Feladatai:</a:t>
            </a:r>
            <a:endParaRPr lang="hu-HU" dirty="0">
              <a:solidFill>
                <a:schemeClr val="bg1"/>
              </a:solidFill>
            </a:endParaRPr>
          </a:p>
          <a:p>
            <a:pPr lvl="1"/>
            <a:r>
              <a:rPr lang="hu-HU" dirty="0" smtClean="0">
                <a:solidFill>
                  <a:schemeClr val="bg1"/>
                </a:solidFill>
              </a:rPr>
              <a:t>Az ügyfelek </a:t>
            </a:r>
            <a:r>
              <a:rPr lang="hu-HU" dirty="0">
                <a:solidFill>
                  <a:schemeClr val="bg1"/>
                </a:solidFill>
              </a:rPr>
              <a:t>megbízható azonosítása.</a:t>
            </a:r>
          </a:p>
          <a:p>
            <a:pPr lvl="1"/>
            <a:r>
              <a:rPr lang="hu-HU" dirty="0" smtClean="0">
                <a:solidFill>
                  <a:schemeClr val="bg1"/>
                </a:solidFill>
              </a:rPr>
              <a:t>A tanúsítványkérés </a:t>
            </a:r>
            <a:r>
              <a:rPr lang="hu-HU" dirty="0">
                <a:solidFill>
                  <a:schemeClr val="bg1"/>
                </a:solidFill>
              </a:rPr>
              <a:t>összeállítása és továbbítása.</a:t>
            </a:r>
          </a:p>
          <a:p>
            <a:pPr lvl="1"/>
            <a:r>
              <a:rPr lang="hu-HU" dirty="0" smtClean="0">
                <a:solidFill>
                  <a:schemeClr val="bg1"/>
                </a:solidFill>
              </a:rPr>
              <a:t>Tanúsítvány </a:t>
            </a:r>
            <a:r>
              <a:rPr lang="hu-HU" dirty="0">
                <a:solidFill>
                  <a:schemeClr val="bg1"/>
                </a:solidFill>
              </a:rPr>
              <a:t>visszavonási kérések fogadása</a:t>
            </a:r>
            <a:r>
              <a:rPr lang="hu-HU" dirty="0" smtClean="0">
                <a:solidFill>
                  <a:schemeClr val="bg1"/>
                </a:solidFill>
              </a:rPr>
              <a:t>.</a:t>
            </a:r>
          </a:p>
          <a:p>
            <a:pPr lvl="1"/>
            <a:endParaRPr lang="hu-HU" dirty="0">
              <a:solidFill>
                <a:schemeClr val="bg1"/>
              </a:solidFill>
            </a:endParaRPr>
          </a:p>
          <a:p>
            <a:pPr algn="just"/>
            <a:r>
              <a:rPr lang="hu-HU" dirty="0">
                <a:solidFill>
                  <a:schemeClr val="bg1"/>
                </a:solidFill>
              </a:rPr>
              <a:t>A regisztrációs hivatal feladata a tanúsítvány biztonsági fokozatához tartozó eljárásrendnek megfelelően azonosítani a tanúsítvánnyal kapcsolatos műveletet kérvényező jogi személyt</a:t>
            </a:r>
            <a:r>
              <a:rPr lang="hu-HU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hu-HU" dirty="0">
                <a:solidFill>
                  <a:schemeClr val="bg1"/>
                </a:solidFill>
              </a:rPr>
              <a:t>A CA nyilvántartja a megbízható regisztrációs hivatalokat a neveikkel és a hozzájuk tartozó tanúsítványokkal egyetemben</a:t>
            </a:r>
            <a:r>
              <a:rPr lang="hu-HU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hu-HU" sz="2600" dirty="0" smtClean="0">
                <a:solidFill>
                  <a:schemeClr val="bg1"/>
                </a:solidFill>
              </a:rPr>
              <a:t>1</a:t>
            </a:r>
            <a:r>
              <a:rPr lang="hu-HU" sz="2600" dirty="0">
                <a:solidFill>
                  <a:schemeClr val="bg1"/>
                </a:solidFill>
              </a:rPr>
              <a:t>. az RA előre </a:t>
            </a:r>
            <a:r>
              <a:rPr lang="hu-HU" sz="2600" dirty="0" err="1">
                <a:solidFill>
                  <a:schemeClr val="bg1"/>
                </a:solidFill>
              </a:rPr>
              <a:t>leellenőrzi</a:t>
            </a:r>
            <a:r>
              <a:rPr lang="hu-HU" sz="2600" dirty="0">
                <a:solidFill>
                  <a:schemeClr val="bg1"/>
                </a:solidFill>
              </a:rPr>
              <a:t> és hitelesíti a tanúsítványba foglalandó információkat és értesíti róla a CA-t. A CA elfogadja az adatok érvényességét illetve érvénytelenségét, mert megbízik a CA-ban</a:t>
            </a:r>
            <a:r>
              <a:rPr lang="hu-HU" sz="2600" dirty="0" smtClean="0">
                <a:solidFill>
                  <a:schemeClr val="bg1"/>
                </a:solidFill>
              </a:rPr>
              <a:t>. (kulcsgenerálás)</a:t>
            </a:r>
          </a:p>
          <a:p>
            <a:pPr marL="0" indent="0" algn="just">
              <a:buNone/>
            </a:pPr>
            <a:r>
              <a:rPr lang="hu-HU" sz="2600" dirty="0">
                <a:solidFill>
                  <a:schemeClr val="bg1"/>
                </a:solidFill>
              </a:rPr>
              <a:t>2. CA megkapja a tanúsítványkérelmet és csak aztán kérdezi meg a regisztrációs hivatalt, hogy a feltűntetett adatok érvényesek-e</a:t>
            </a:r>
            <a:r>
              <a:rPr lang="hu-HU" sz="2600" dirty="0" smtClean="0">
                <a:solidFill>
                  <a:schemeClr val="bg1"/>
                </a:solidFill>
              </a:rPr>
              <a:t>. (igen, nem)</a:t>
            </a:r>
            <a:endParaRPr lang="hu-HU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8441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kör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TM04033919[[fn=Áramkör]]</Template>
  <TotalTime>1136</TotalTime>
  <Words>1399</Words>
  <Application>Microsoft Office PowerPoint</Application>
  <PresentationFormat>Szélesvásznú</PresentationFormat>
  <Paragraphs>96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9" baseType="lpstr">
      <vt:lpstr>Arial</vt:lpstr>
      <vt:lpstr>Trebuchet MS</vt:lpstr>
      <vt:lpstr>Tw Cen MT</vt:lpstr>
      <vt:lpstr>Wingdings</vt:lpstr>
      <vt:lpstr>Áramkör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Andrikó (P) Imre</dc:creator>
  <cp:lastModifiedBy>Andrikó (P) Imre</cp:lastModifiedBy>
  <cp:revision>82</cp:revision>
  <dcterms:created xsi:type="dcterms:W3CDTF">2022-03-29T08:48:00Z</dcterms:created>
  <dcterms:modified xsi:type="dcterms:W3CDTF">2023-05-16T12:13:23Z</dcterms:modified>
</cp:coreProperties>
</file>