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10</a:t>
            </a:r>
            <a:r>
              <a:rPr lang="hu-HU" sz="3600" dirty="0" smtClean="0"/>
              <a:t>. Alkalmazások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01" y="1715965"/>
            <a:ext cx="6411220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36" y="504338"/>
            <a:ext cx="8641079" cy="55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32485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i="1" u="sng" dirty="0"/>
              <a:t>Előnyök</a:t>
            </a:r>
            <a:r>
              <a:rPr lang="hu-HU" dirty="0"/>
              <a:t>. A séma egyszerű, könnyen érthető és követhető. Párhuzamosságot lehet vonni a hagyományos kihelyezett szavazás folyamatával. A résztvevők száma minimális.</a:t>
            </a:r>
          </a:p>
          <a:p>
            <a:pPr algn="just"/>
            <a:r>
              <a:rPr lang="hu-HU" u="sng" dirty="0"/>
              <a:t>Hátrányok</a:t>
            </a:r>
            <a:r>
              <a:rPr lang="hu-HU" dirty="0"/>
              <a:t>. Egy résztvevő sem rendelkezhet egyidejűleg a digitálisan aláírt szavazattal és a rendszer titkos kulcsával. Biztosítani kell a titkos kulcs megfelelő hozzáférési szabályait. Anonimitást procedúra során egy megbízható fél, a szavazat-tároló szerver biztosítja, aki szétválasztja a szavazó aláírását a titkosított szavazattól.</a:t>
            </a:r>
          </a:p>
          <a:p>
            <a:r>
              <a:rPr lang="hu-HU" dirty="0"/>
              <a:t>További jellemzők: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Az </a:t>
            </a:r>
            <a:r>
              <a:rPr lang="hu-HU" dirty="0"/>
              <a:t>azonosítás a szavazó digitális aláírásának ellenőrzésével történik meg.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Vizsgálja </a:t>
            </a:r>
            <a:r>
              <a:rPr lang="hu-HU" dirty="0"/>
              <a:t>a szavazók jogosultságát.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Minden </a:t>
            </a:r>
            <a:r>
              <a:rPr lang="hu-HU" dirty="0"/>
              <a:t>választó csak egyszer szavazhat.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A szavazatok </a:t>
            </a:r>
            <a:r>
              <a:rPr lang="hu-HU" dirty="0"/>
              <a:t>titkosak.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Anonim</a:t>
            </a:r>
            <a:r>
              <a:rPr lang="hu-HU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Az </a:t>
            </a:r>
            <a:r>
              <a:rPr lang="hu-HU" dirty="0"/>
              <a:t>ellenőrizhetőség a log állományokon keresztül van biztosítva.</a:t>
            </a:r>
          </a:p>
        </p:txBody>
      </p:sp>
    </p:spTree>
    <p:extLst>
      <p:ext uri="{BB962C8B-B14F-4D97-AF65-F5344CB8AC3E}">
        <p14:creationId xmlns:p14="http://schemas.microsoft.com/office/powerpoint/2010/main" val="423377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733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/>
              <a:t>10</a:t>
            </a:r>
            <a:r>
              <a:rPr lang="hu-HU" b="1" dirty="0" smtClean="0"/>
              <a:t>.1</a:t>
            </a:r>
            <a:r>
              <a:rPr lang="hu-HU" b="1" dirty="0" smtClean="0"/>
              <a:t>. </a:t>
            </a:r>
            <a:r>
              <a:rPr lang="hu-HU" b="1" dirty="0" smtClean="0"/>
              <a:t>Azonosítási technikák</a:t>
            </a:r>
            <a:endParaRPr lang="hu-HU" b="1" dirty="0" smtClean="0"/>
          </a:p>
          <a:p>
            <a:pPr lvl="1" algn="just"/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azonosítás három megvalósítási módját különböztetjük </a:t>
            </a:r>
            <a:r>
              <a:rPr lang="hu-HU" dirty="0" smtClean="0"/>
              <a:t>meg. </a:t>
            </a:r>
          </a:p>
          <a:p>
            <a:pPr lvl="2" algn="just"/>
            <a:r>
              <a:rPr lang="hu-HU" dirty="0" smtClean="0"/>
              <a:t>első </a:t>
            </a:r>
            <a:r>
              <a:rPr lang="hu-HU" dirty="0"/>
              <a:t>kategória, amikor </a:t>
            </a:r>
            <a:r>
              <a:rPr lang="hu-HU" b="1" dirty="0"/>
              <a:t>fizikai és viselkedési jellemzők </a:t>
            </a:r>
            <a:r>
              <a:rPr lang="hu-HU" dirty="0"/>
              <a:t>alapján, </a:t>
            </a:r>
            <a:endParaRPr lang="hu-HU" dirty="0" smtClean="0"/>
          </a:p>
          <a:p>
            <a:pPr lvl="2" algn="just"/>
            <a:r>
              <a:rPr lang="hu-HU" dirty="0" smtClean="0"/>
              <a:t>a </a:t>
            </a:r>
            <a:r>
              <a:rPr lang="hu-HU" dirty="0"/>
              <a:t>második esetén </a:t>
            </a:r>
            <a:r>
              <a:rPr lang="hu-HU" b="1" dirty="0"/>
              <a:t>birtoklás alapján</a:t>
            </a:r>
            <a:r>
              <a:rPr lang="hu-HU" dirty="0"/>
              <a:t>, </a:t>
            </a:r>
            <a:endParaRPr lang="hu-HU" dirty="0" smtClean="0"/>
          </a:p>
          <a:p>
            <a:pPr lvl="2" algn="just"/>
            <a:r>
              <a:rPr lang="hu-HU" dirty="0" smtClean="0"/>
              <a:t>a </a:t>
            </a:r>
            <a:r>
              <a:rPr lang="hu-HU" dirty="0"/>
              <a:t>harmadik esetén pedig valamely </a:t>
            </a:r>
            <a:r>
              <a:rPr lang="hu-HU" b="1" dirty="0"/>
              <a:t>tudásanyag alapján </a:t>
            </a:r>
            <a:r>
              <a:rPr lang="hu-HU" dirty="0"/>
              <a:t>történik az azonosítás. </a:t>
            </a:r>
            <a:endParaRPr lang="hu-HU" dirty="0" smtClean="0"/>
          </a:p>
          <a:p>
            <a:pPr lvl="1" algn="just"/>
            <a:r>
              <a:rPr lang="hu-HU" dirty="0"/>
              <a:t>A gyakorlatban előforduló rendszerek esetén általában több kategóriából vett megoldások keverednek. </a:t>
            </a:r>
            <a:r>
              <a:rPr lang="hu-HU" dirty="0" smtClean="0"/>
              <a:t>(</a:t>
            </a:r>
            <a:r>
              <a:rPr lang="hu-HU" dirty="0" err="1" smtClean="0"/>
              <a:t>pl</a:t>
            </a:r>
            <a:r>
              <a:rPr lang="hu-HU" dirty="0" smtClean="0"/>
              <a:t>: ATM)</a:t>
            </a:r>
          </a:p>
          <a:p>
            <a:pPr lvl="1" algn="just"/>
            <a:r>
              <a:rPr lang="hu-HU" dirty="0"/>
              <a:t>A támadó célja azonosítás során mindig a </a:t>
            </a:r>
            <a:r>
              <a:rPr lang="hu-HU" b="1" u="sng" dirty="0"/>
              <a:t>megszemélyesítés</a:t>
            </a:r>
            <a:r>
              <a:rPr lang="hu-HU" dirty="0"/>
              <a:t>. Sikeres támadásnak azt tekintjük, mikor a </a:t>
            </a:r>
            <a:r>
              <a:rPr lang="hu-HU" b="1" dirty="0"/>
              <a:t>támadó aktívan részt vesz</a:t>
            </a:r>
            <a:r>
              <a:rPr lang="hu-HU" dirty="0"/>
              <a:t>. </a:t>
            </a:r>
            <a:endParaRPr lang="hu-HU" dirty="0" smtClean="0"/>
          </a:p>
          <a:p>
            <a:pPr lvl="1" algn="just"/>
            <a:r>
              <a:rPr lang="hu-HU" i="1" dirty="0"/>
              <a:t>Passzív </a:t>
            </a:r>
            <a:r>
              <a:rPr lang="hu-HU" dirty="0"/>
              <a:t>esetben a támadó folyamatosan figyeli a felek közötti </a:t>
            </a:r>
            <a:r>
              <a:rPr lang="hu-HU" dirty="0" smtClean="0"/>
              <a:t>beszélgetést.</a:t>
            </a:r>
          </a:p>
          <a:p>
            <a:pPr lvl="1" algn="just"/>
            <a:r>
              <a:rPr lang="hu-HU" i="1" dirty="0"/>
              <a:t>Aktív </a:t>
            </a:r>
            <a:r>
              <a:rPr lang="hu-HU" dirty="0"/>
              <a:t>esetben a támadó megváltoztatja a csatornán továbbított üzeneteket. </a:t>
            </a:r>
            <a:r>
              <a:rPr lang="hu-HU" dirty="0" smtClean="0"/>
              <a:t>Több </a:t>
            </a:r>
            <a:r>
              <a:rPr lang="hu-HU" dirty="0"/>
              <a:t>támadás is idesorolható. </a:t>
            </a:r>
            <a:r>
              <a:rPr lang="hu-HU" i="1" dirty="0" smtClean="0"/>
              <a:t>Módosítás, </a:t>
            </a:r>
            <a:r>
              <a:rPr lang="hu-HU" i="1" dirty="0" err="1"/>
              <a:t>visszajátszásos</a:t>
            </a:r>
            <a:r>
              <a:rPr lang="hu-HU" i="1" dirty="0"/>
              <a:t> támadások 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0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733288"/>
          </a:xfrm>
        </p:spPr>
        <p:txBody>
          <a:bodyPr>
            <a:normAutofit/>
          </a:bodyPr>
          <a:lstStyle/>
          <a:p>
            <a:pPr lvl="1" algn="just"/>
            <a:r>
              <a:rPr lang="hu-HU" dirty="0"/>
              <a:t>Az azonosítás lehet </a:t>
            </a:r>
            <a:r>
              <a:rPr lang="hu-HU" i="1" u="sng" dirty="0"/>
              <a:t>egyoldalú</a:t>
            </a:r>
            <a:r>
              <a:rPr lang="hu-HU" dirty="0"/>
              <a:t>, illetve </a:t>
            </a:r>
            <a:r>
              <a:rPr lang="hu-HU" i="1" u="sng" dirty="0"/>
              <a:t>kölcsönös</a:t>
            </a:r>
            <a:r>
              <a:rPr lang="hu-HU" i="1" dirty="0"/>
              <a:t>. </a:t>
            </a:r>
            <a:r>
              <a:rPr lang="hu-HU" dirty="0"/>
              <a:t>Az előbbi esetben csak a résztvevők egyikének azonosítása történik meg, míg az utóbbinál valamennyi résztvevő identitása ellenőrzésre kerül. </a:t>
            </a:r>
            <a:r>
              <a:rPr lang="hu-HU" dirty="0" smtClean="0"/>
              <a:t> </a:t>
            </a:r>
            <a:r>
              <a:rPr lang="hu-HU" dirty="0" err="1" smtClean="0"/>
              <a:t>Pl</a:t>
            </a:r>
            <a:r>
              <a:rPr lang="hu-HU" dirty="0" smtClean="0"/>
              <a:t> (1. szerver-kliens, 2. internetes </a:t>
            </a:r>
            <a:r>
              <a:rPr lang="hu-HU" dirty="0" err="1" smtClean="0"/>
              <a:t>bankolás</a:t>
            </a:r>
            <a:r>
              <a:rPr lang="hu-HU" dirty="0" smtClean="0"/>
              <a:t>)</a:t>
            </a:r>
          </a:p>
          <a:p>
            <a:pPr lvl="1" algn="just"/>
            <a:endParaRPr lang="hu-HU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dirty="0" smtClean="0"/>
              <a:t> Jelszó alapú rendszerek</a:t>
            </a:r>
          </a:p>
          <a:p>
            <a:pPr lvl="2" algn="just"/>
            <a:r>
              <a:rPr lang="hu-HU" dirty="0"/>
              <a:t>A gyakorlatban leggyakrabban előforduló azonosítási technika a jelszó alapú azonosítás. </a:t>
            </a:r>
            <a:endParaRPr lang="hu-HU" dirty="0" smtClean="0"/>
          </a:p>
          <a:p>
            <a:pPr lvl="2" algn="just"/>
            <a:r>
              <a:rPr lang="hu-HU" dirty="0"/>
              <a:t>könnyű implementálni és felhasználóbarát </a:t>
            </a:r>
            <a:endParaRPr lang="hu-HU" dirty="0" smtClean="0"/>
          </a:p>
          <a:p>
            <a:pPr lvl="2" algn="just"/>
            <a:r>
              <a:rPr lang="hu-HU" dirty="0"/>
              <a:t>e</a:t>
            </a:r>
            <a:r>
              <a:rPr lang="hu-HU" dirty="0" smtClean="0"/>
              <a:t>gyik </a:t>
            </a:r>
            <a:r>
              <a:rPr lang="hu-HU" dirty="0"/>
              <a:t>jelentős probléma az alap jelszó alapú rendszerekkel, a statikusságuk </a:t>
            </a:r>
            <a:endParaRPr lang="hu-HU" dirty="0" smtClean="0"/>
          </a:p>
          <a:p>
            <a:pPr lvl="2" algn="just"/>
            <a:r>
              <a:rPr lang="hu-HU" dirty="0"/>
              <a:t>minden egyes azonosítás során alkalmazni kell valamely véletlenül generált </a:t>
            </a:r>
            <a:r>
              <a:rPr lang="hu-HU" dirty="0" smtClean="0"/>
              <a:t>értéket</a:t>
            </a:r>
            <a:r>
              <a:rPr lang="hu-HU" dirty="0"/>
              <a:t> </a:t>
            </a:r>
            <a:endParaRPr lang="hu-HU" dirty="0" smtClean="0"/>
          </a:p>
          <a:p>
            <a:pPr lvl="2" algn="just"/>
            <a:r>
              <a:rPr lang="hu-HU" dirty="0" err="1" smtClean="0"/>
              <a:t>Pl</a:t>
            </a:r>
            <a:r>
              <a:rPr lang="hu-HU" dirty="0" smtClean="0"/>
              <a:t>: SSL titkosítás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dirty="0"/>
              <a:t> </a:t>
            </a:r>
            <a:r>
              <a:rPr lang="hu-HU" dirty="0" smtClean="0"/>
              <a:t>Egyszer használatos jelszavak (</a:t>
            </a:r>
            <a:r>
              <a:rPr lang="hu-HU" dirty="0" err="1" smtClean="0"/>
              <a:t>One</a:t>
            </a:r>
            <a:r>
              <a:rPr lang="hu-HU" dirty="0" smtClean="0"/>
              <a:t>-Time </a:t>
            </a:r>
            <a:r>
              <a:rPr lang="hu-HU" dirty="0" err="1" smtClean="0"/>
              <a:t>Password</a:t>
            </a:r>
            <a:r>
              <a:rPr lang="hu-HU" dirty="0" smtClean="0"/>
              <a:t>: OTP)</a:t>
            </a:r>
          </a:p>
          <a:p>
            <a:pPr lvl="2" algn="just"/>
            <a:r>
              <a:rPr lang="hu-HU" dirty="0"/>
              <a:t>Az egyszer használhatóság miatt a </a:t>
            </a:r>
            <a:r>
              <a:rPr lang="hu-HU" dirty="0" err="1"/>
              <a:t>visszajátszásos</a:t>
            </a:r>
            <a:r>
              <a:rPr lang="hu-HU" dirty="0"/>
              <a:t> támadás nem releváns</a:t>
            </a:r>
            <a:r>
              <a:rPr lang="hu-HU" dirty="0" smtClean="0"/>
              <a:t>.</a:t>
            </a:r>
          </a:p>
          <a:p>
            <a:pPr lvl="2" algn="just"/>
            <a:r>
              <a:rPr lang="hu-HU" dirty="0"/>
              <a:t>két kategóriát különböztetünk meg: </a:t>
            </a:r>
            <a:r>
              <a:rPr lang="hu-HU" u="sng" dirty="0" err="1"/>
              <a:t>időszinkronizációs</a:t>
            </a:r>
            <a:r>
              <a:rPr lang="hu-HU" dirty="0"/>
              <a:t> </a:t>
            </a:r>
            <a:r>
              <a:rPr lang="hu-HU" dirty="0" smtClean="0"/>
              <a:t> (aktuális idő) és </a:t>
            </a:r>
            <a:r>
              <a:rPr lang="hu-HU" u="sng" dirty="0"/>
              <a:t>egyirányú függvényen alapuló</a:t>
            </a:r>
            <a:r>
              <a:rPr lang="hu-HU" dirty="0"/>
              <a:t> </a:t>
            </a:r>
            <a:r>
              <a:rPr lang="hu-HU" dirty="0" smtClean="0"/>
              <a:t>rendszerek </a:t>
            </a:r>
            <a:r>
              <a:rPr lang="hu-HU" dirty="0" err="1" smtClean="0"/>
              <a:t>pl</a:t>
            </a:r>
            <a:r>
              <a:rPr lang="hu-HU" dirty="0" smtClean="0"/>
              <a:t>: RSA </a:t>
            </a:r>
            <a:r>
              <a:rPr lang="hu-HU" dirty="0" err="1" smtClean="0"/>
              <a:t>SecureID</a:t>
            </a:r>
            <a:r>
              <a:rPr lang="hu-HU" dirty="0" smtClean="0"/>
              <a:t> </a:t>
            </a:r>
            <a:r>
              <a:rPr lang="hu-HU" dirty="0" err="1" smtClean="0"/>
              <a:t>token</a:t>
            </a:r>
            <a:endParaRPr lang="hu-HU" dirty="0" smtClean="0"/>
          </a:p>
          <a:p>
            <a:pPr lvl="1" algn="just">
              <a:buFont typeface="Wingdings" panose="05000000000000000000" pitchFamily="2" charset="2"/>
              <a:buChar char="q"/>
            </a:pPr>
            <a:endParaRPr lang="hu-HU" dirty="0" smtClean="0"/>
          </a:p>
          <a:p>
            <a:pPr lvl="2" algn="just"/>
            <a:endParaRPr lang="hu-HU" dirty="0" smtClean="0"/>
          </a:p>
          <a:p>
            <a:pPr lvl="1"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6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84301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hu-HU" dirty="0" smtClean="0"/>
              <a:t> Kihívás-és-válasz alapú rendszerek</a:t>
            </a:r>
          </a:p>
          <a:p>
            <a:pPr lvl="2" algn="just"/>
            <a:r>
              <a:rPr lang="hu-HU" dirty="0" smtClean="0"/>
              <a:t>az </a:t>
            </a:r>
            <a:r>
              <a:rPr lang="hu-HU" dirty="0"/>
              <a:t>azonosítás az ellenőrző fél és a kliens </a:t>
            </a:r>
            <a:r>
              <a:rPr lang="hu-HU" u="sng" dirty="0"/>
              <a:t>interakciója</a:t>
            </a:r>
            <a:r>
              <a:rPr lang="hu-HU" dirty="0"/>
              <a:t> során történik meg</a:t>
            </a:r>
            <a:r>
              <a:rPr lang="hu-HU" dirty="0" smtClean="0"/>
              <a:t>.</a:t>
            </a:r>
          </a:p>
          <a:p>
            <a:pPr lvl="2" algn="just"/>
            <a:r>
              <a:rPr lang="hu-HU" dirty="0" smtClean="0"/>
              <a:t>Az azonosító, V egy </a:t>
            </a:r>
            <a:r>
              <a:rPr lang="hu-HU" dirty="0"/>
              <a:t>kérdést tesz fel </a:t>
            </a:r>
            <a:r>
              <a:rPr lang="hu-HU" dirty="0" smtClean="0"/>
              <a:t>a P </a:t>
            </a:r>
            <a:r>
              <a:rPr lang="hu-HU" dirty="0"/>
              <a:t>számára, ami általában egy véletlen </a:t>
            </a:r>
            <a:r>
              <a:rPr lang="hu-HU" dirty="0" smtClean="0"/>
              <a:t>érték</a:t>
            </a:r>
          </a:p>
          <a:p>
            <a:pPr lvl="2" algn="just"/>
            <a:r>
              <a:rPr lang="hu-HU" dirty="0"/>
              <a:t>Amennyiben P megfelelően válaszolja meg </a:t>
            </a:r>
            <a:r>
              <a:rPr lang="hu-HU" dirty="0" smtClean="0"/>
              <a:t>a </a:t>
            </a:r>
            <a:r>
              <a:rPr lang="hu-HU" dirty="0"/>
              <a:t>kérdést, azaz a véletlen értékkel megfelelő számításokat végez, akkor P azonosítása sikeres</a:t>
            </a:r>
            <a:r>
              <a:rPr lang="hu-HU" dirty="0" smtClean="0"/>
              <a:t>.</a:t>
            </a:r>
          </a:p>
          <a:p>
            <a:pPr lvl="2" algn="just"/>
            <a:r>
              <a:rPr lang="hu-HU" dirty="0"/>
              <a:t>az azonosítási rendszerek két nagy csoportját különböztetjük meg. Az egyik csoportba azok a megoldások tartoznak, melyek </a:t>
            </a:r>
            <a:r>
              <a:rPr lang="hu-HU" dirty="0" smtClean="0"/>
              <a:t>1. </a:t>
            </a:r>
            <a:r>
              <a:rPr lang="hu-HU" u="sng" dirty="0" smtClean="0"/>
              <a:t>kriptográfiai primitívek</a:t>
            </a:r>
            <a:r>
              <a:rPr lang="hu-HU" dirty="0"/>
              <a:t>, pl. hitelesítő kódok, digitális aláírások etc., </a:t>
            </a:r>
            <a:r>
              <a:rPr lang="hu-HU" u="sng" dirty="0"/>
              <a:t>közvetlen alkalmazásai</a:t>
            </a:r>
            <a:r>
              <a:rPr lang="hu-HU" dirty="0"/>
              <a:t>. A másik kategória, amikor nem valamely primitívre épülnek, hanem közvetlenül, </a:t>
            </a:r>
            <a:r>
              <a:rPr lang="hu-HU" dirty="0" smtClean="0"/>
              <a:t>2. </a:t>
            </a:r>
            <a:r>
              <a:rPr lang="hu-HU" u="sng" dirty="0" smtClean="0"/>
              <a:t>valamely </a:t>
            </a:r>
            <a:r>
              <a:rPr lang="hu-HU" u="sng" dirty="0"/>
              <a:t>nehéz problémára</a:t>
            </a:r>
            <a:r>
              <a:rPr lang="hu-HU" dirty="0" smtClean="0"/>
              <a:t>.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hu-HU" sz="1800" u="sng" dirty="0" smtClean="0"/>
              <a:t>Szimmetrikus kulcsú rendszerek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 smtClean="0"/>
              <a:t>a kulcsot mindkét fél ismeri</a:t>
            </a:r>
            <a:r>
              <a:rPr lang="hu-HU" dirty="0"/>
              <a:t>, valamely résztvevő azonosítása az alapján történik meg, hogy képes–e szabályosan kiszámolni egy véletlenszám hitelesítő </a:t>
            </a:r>
            <a:r>
              <a:rPr lang="hu-HU" dirty="0" smtClean="0"/>
              <a:t>kódját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 smtClean="0"/>
              <a:t>egyoldalú és kölcsönös azonosításra is </a:t>
            </a:r>
            <a:r>
              <a:rPr lang="hu-HU" dirty="0" err="1" smtClean="0"/>
              <a:t>használahtó</a:t>
            </a:r>
            <a:endParaRPr lang="hu-HU" dirty="0" smtClean="0"/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/>
              <a:t>az ellenőrző félnek az első alkalommal minden egyes résztvevővel kulcsot kell cserélnie, majd a titkos kulcsot biztonságosan tárolnia kell. </a:t>
            </a:r>
            <a:endParaRPr lang="hu-HU" dirty="0" smtClean="0"/>
          </a:p>
          <a:p>
            <a:pPr marL="914400" lvl="2" indent="0" algn="just">
              <a:buNone/>
            </a:pPr>
            <a:r>
              <a:rPr lang="hu-HU" dirty="0" smtClean="0"/>
              <a:t>	</a:t>
            </a:r>
          </a:p>
          <a:p>
            <a:pPr lvl="1"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77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733288"/>
          </a:xfrm>
        </p:spPr>
        <p:txBody>
          <a:bodyPr>
            <a:normAutofit/>
          </a:bodyPr>
          <a:lstStyle/>
          <a:p>
            <a:pPr lvl="3" algn="just">
              <a:buFont typeface="Wingdings" panose="05000000000000000000" pitchFamily="2" charset="2"/>
              <a:buChar char="§"/>
            </a:pPr>
            <a:r>
              <a:rPr lang="hu-HU" sz="1800" u="sng" dirty="0" smtClean="0"/>
              <a:t>Aszimmetrikus kulcsú rendszerek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/>
              <a:t>minden résztvevő egy kulcspárral rendelkezik, azaz egy titkos és egy nyilvános kulccsal</a:t>
            </a:r>
            <a:r>
              <a:rPr lang="hu-HU" dirty="0" smtClean="0"/>
              <a:t>.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identitását bizonyító P résztvevő a titkos kulcsát felhasználva (SKP) végez számításokat, az ellenőrző fél, Q pedig P nyilvános kulcsával (PKP) végzi az ellenőrzést</a:t>
            </a:r>
            <a:r>
              <a:rPr lang="hu-HU" dirty="0" smtClean="0"/>
              <a:t>.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/>
              <a:t>nem szükséges megelőző kulcscsere és nem kell tárolni a bizonyító fél kulcsát </a:t>
            </a:r>
            <a:r>
              <a:rPr lang="hu-HU" dirty="0" smtClean="0"/>
              <a:t>sem</a:t>
            </a:r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/>
              <a:t>Kétféle aszimmetrikus kulcsú azonosítási rendszer is létezik. Az egyik esetben az identitását bizonyító fél aláírja a kihívásként generált véletlen számot, a másik esetben pedig titkos kulcsával visszafejti a kihívásként küldött aszimmetrikusan titkosított véletlen értéket. </a:t>
            </a:r>
            <a:endParaRPr lang="hu-HU" dirty="0" smtClean="0"/>
          </a:p>
          <a:p>
            <a:pPr lvl="4" algn="just">
              <a:buFont typeface="Courier New" panose="02070309020205020404" pitchFamily="49" charset="0"/>
              <a:buChar char="o"/>
            </a:pPr>
            <a:r>
              <a:rPr lang="hu-HU" dirty="0" smtClean="0"/>
              <a:t>Aszimmetrikus </a:t>
            </a:r>
            <a:r>
              <a:rPr lang="hu-HU" dirty="0"/>
              <a:t>esetben is, ha az adott fél egy véletlen értékre megfelelően alkalmazza titkos kulcsát, akkor sikeresen igazolja identitását.</a:t>
            </a:r>
            <a:endParaRPr lang="hu-HU" dirty="0" smtClean="0"/>
          </a:p>
          <a:p>
            <a:pPr lvl="4" algn="just"/>
            <a:endParaRPr lang="hu-HU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dirty="0" smtClean="0"/>
              <a:t> Nulla-ismeretű protokollok</a:t>
            </a:r>
          </a:p>
          <a:p>
            <a:pPr lvl="2" algn="just"/>
            <a:r>
              <a:rPr lang="hu-HU" dirty="0"/>
              <a:t>Ha azt szeretnénk, hogy az azonosítási rendszer semmilyen részinformációt ne adjon ki, akkor nulla-ismeretű azonosítási rendszert kell használnunk. Leegyszerűsítve az ilyen rendszer azon kívül, hogy bizonyítja valamely állítás helyességét, más információt nem ad ki.</a:t>
            </a:r>
          </a:p>
          <a:p>
            <a:pPr lvl="1"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803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/>
          <a:lstStyle/>
          <a:p>
            <a:pPr algn="just"/>
            <a:r>
              <a:rPr lang="hu-HU" b="1" dirty="0" smtClean="0"/>
              <a:t>10.2. Az észt szavazórendszer</a:t>
            </a:r>
          </a:p>
          <a:p>
            <a:pPr lvl="1" algn="just"/>
            <a:r>
              <a:rPr lang="pt-BR" dirty="0"/>
              <a:t>EstEVS (Estonian E-Voting System) </a:t>
            </a:r>
            <a:r>
              <a:rPr lang="pt-BR" dirty="0" smtClean="0"/>
              <a:t>rendszer</a:t>
            </a:r>
            <a:endParaRPr lang="hu-HU" dirty="0" smtClean="0"/>
          </a:p>
          <a:p>
            <a:pPr lvl="1" algn="just"/>
            <a:r>
              <a:rPr lang="hu-HU" dirty="0"/>
              <a:t>2007-ben megtartott </a:t>
            </a:r>
            <a:r>
              <a:rPr lang="hu-HU" dirty="0" smtClean="0"/>
              <a:t>parlamenti </a:t>
            </a:r>
            <a:r>
              <a:rPr lang="hu-HU" dirty="0"/>
              <a:t>választások során </a:t>
            </a:r>
            <a:r>
              <a:rPr lang="hu-HU" dirty="0" smtClean="0"/>
              <a:t>alkalmazták</a:t>
            </a:r>
          </a:p>
          <a:p>
            <a:pPr lvl="1" algn="just"/>
            <a:endParaRPr lang="hu-HU" dirty="0" smtClean="0"/>
          </a:p>
          <a:p>
            <a:pPr marL="1257300" lvl="2" indent="-342900" algn="just">
              <a:buFont typeface="+mj-lt"/>
              <a:buAutoNum type="arabicPeriod"/>
            </a:pPr>
            <a:r>
              <a:rPr lang="hu-HU" dirty="0" smtClean="0"/>
              <a:t>A szavazó </a:t>
            </a:r>
            <a:r>
              <a:rPr lang="hu-HU" dirty="0"/>
              <a:t>azonosítja magát a szavazó bizottság tagjainak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hu-HU" dirty="0" smtClean="0"/>
              <a:t>A szavazó </a:t>
            </a:r>
            <a:r>
              <a:rPr lang="hu-HU" dirty="0"/>
              <a:t>kitölti a szavazócédulát, majd egy belső borítékba teszi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hu-HU" dirty="0" smtClean="0"/>
              <a:t>A boríték </a:t>
            </a:r>
            <a:r>
              <a:rPr lang="hu-HU" dirty="0"/>
              <a:t>egy másik, külső borítékba kerül, melyen a szavazó adatai szerepelnek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hu-HU" dirty="0" smtClean="0"/>
              <a:t>A borítékot </a:t>
            </a:r>
            <a:r>
              <a:rPr lang="hu-HU" dirty="0"/>
              <a:t>elviszik a szavazó helyiségbe, ahol ellenőrzik a szavazó jogosultságát, majd a külső boríték kinyitása után az anonim boríték az urnába kerül</a:t>
            </a:r>
          </a:p>
        </p:txBody>
      </p:sp>
    </p:spTree>
    <p:extLst>
      <p:ext uri="{BB962C8B-B14F-4D97-AF65-F5344CB8AC3E}">
        <p14:creationId xmlns:p14="http://schemas.microsoft.com/office/powerpoint/2010/main" val="344968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/>
          <a:lstStyle/>
          <a:p>
            <a:pPr lvl="1"/>
            <a:r>
              <a:rPr lang="hu-HU" b="1" dirty="0"/>
              <a:t>Boríték </a:t>
            </a:r>
            <a:r>
              <a:rPr lang="hu-HU" b="1" dirty="0" smtClean="0"/>
              <a:t>módszer</a:t>
            </a:r>
          </a:p>
          <a:p>
            <a:pPr marL="457200" lvl="1" indent="0" algn="just">
              <a:buNone/>
            </a:pPr>
            <a:r>
              <a:rPr lang="hu-HU" sz="1800" b="1" dirty="0" smtClean="0"/>
              <a:t>A </a:t>
            </a:r>
            <a:r>
              <a:rPr lang="hu-HU" sz="1800" b="1" dirty="0"/>
              <a:t>szavazó protokoll </a:t>
            </a:r>
            <a:r>
              <a:rPr lang="hu-HU" sz="1800" b="1" dirty="0" smtClean="0"/>
              <a:t>a </a:t>
            </a:r>
            <a:r>
              <a:rPr lang="hu-HU" sz="1800" b="1" dirty="0"/>
              <a:t>fenti ötletet követi, </a:t>
            </a:r>
            <a:r>
              <a:rPr lang="hu-HU" sz="1800" b="1" dirty="0" smtClean="0"/>
              <a:t>a </a:t>
            </a:r>
            <a:r>
              <a:rPr lang="hu-HU" sz="1800" b="1" dirty="0"/>
              <a:t>belső boríték a titkosított </a:t>
            </a:r>
            <a:r>
              <a:rPr lang="hu-HU" sz="1800" b="1" dirty="0" smtClean="0"/>
              <a:t>szavazatnak </a:t>
            </a:r>
            <a:r>
              <a:rPr lang="hu-HU" sz="1800" b="1" dirty="0"/>
              <a:t>felel meg, </a:t>
            </a:r>
            <a:endParaRPr lang="hu-HU" sz="1800" b="1" dirty="0" smtClean="0"/>
          </a:p>
          <a:p>
            <a:pPr marL="457200" lvl="1" indent="0" algn="just">
              <a:buNone/>
            </a:pPr>
            <a:r>
              <a:rPr lang="hu-HU" sz="1800" b="1" dirty="0" smtClean="0"/>
              <a:t>a </a:t>
            </a:r>
            <a:r>
              <a:rPr lang="hu-HU" sz="1800" b="1" dirty="0"/>
              <a:t>külső boríték egy </a:t>
            </a:r>
            <a:r>
              <a:rPr lang="hu-HU" sz="1800" b="1" dirty="0" smtClean="0"/>
              <a:t>digitális </a:t>
            </a:r>
            <a:r>
              <a:rPr lang="hu-HU" sz="1800" b="1" dirty="0"/>
              <a:t>aláírásnak.</a:t>
            </a:r>
            <a:endParaRPr lang="hu-HU" sz="1800" b="1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32" y="2103120"/>
            <a:ext cx="967467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>
            <a:normAutofit/>
          </a:bodyPr>
          <a:lstStyle/>
          <a:p>
            <a:pPr lvl="1"/>
            <a:r>
              <a:rPr lang="hu-HU" b="1" dirty="0" err="1" smtClean="0"/>
              <a:t>EstEVS</a:t>
            </a:r>
            <a:endParaRPr lang="hu-HU" b="1" dirty="0" smtClean="0"/>
          </a:p>
          <a:p>
            <a:pPr marL="457200" lvl="1" indent="0">
              <a:buNone/>
            </a:pPr>
            <a:r>
              <a:rPr lang="hu-HU" sz="1800" b="1" dirty="0"/>
              <a:t>Az elektronikus szavazó </a:t>
            </a:r>
            <a:endParaRPr lang="hu-HU" sz="1800" b="1" dirty="0" smtClean="0"/>
          </a:p>
          <a:p>
            <a:pPr marL="457200" lvl="1" indent="0">
              <a:buNone/>
            </a:pPr>
            <a:r>
              <a:rPr lang="hu-HU" sz="1800" b="1" dirty="0" smtClean="0"/>
              <a:t>rendszer </a:t>
            </a:r>
            <a:r>
              <a:rPr lang="hu-HU" sz="1800" b="1" u="sng" dirty="0" smtClean="0"/>
              <a:t>input</a:t>
            </a:r>
            <a:r>
              <a:rPr lang="hu-HU" sz="1800" b="1" dirty="0" smtClean="0"/>
              <a:t> </a:t>
            </a:r>
            <a:r>
              <a:rPr lang="hu-HU" sz="1800" b="1" dirty="0"/>
              <a:t>információi:</a:t>
            </a:r>
          </a:p>
          <a:p>
            <a:pPr lvl="1"/>
            <a:r>
              <a:rPr lang="hu-HU" sz="1800" b="1" dirty="0" smtClean="0"/>
              <a:t>szavazók </a:t>
            </a:r>
            <a:r>
              <a:rPr lang="hu-HU" sz="1800" b="1" dirty="0"/>
              <a:t>listája</a:t>
            </a:r>
          </a:p>
          <a:p>
            <a:pPr lvl="1"/>
            <a:r>
              <a:rPr lang="hu-HU" sz="1800" b="1" dirty="0" smtClean="0"/>
              <a:t>jelöltek listája</a:t>
            </a:r>
            <a:endParaRPr lang="hu-HU" sz="1800" b="1" dirty="0"/>
          </a:p>
          <a:p>
            <a:pPr lvl="1"/>
            <a:r>
              <a:rPr lang="hu-HU" sz="1800" b="1" dirty="0" smtClean="0"/>
              <a:t>szavazatok</a:t>
            </a:r>
            <a:endParaRPr lang="hu-HU" sz="1800" b="1" dirty="0"/>
          </a:p>
          <a:p>
            <a:pPr marL="457200" lvl="1" indent="0">
              <a:buNone/>
            </a:pPr>
            <a:endParaRPr lang="hu-HU" sz="1800" b="1" dirty="0" smtClean="0"/>
          </a:p>
          <a:p>
            <a:pPr marL="457200" lvl="1" indent="0">
              <a:buNone/>
            </a:pPr>
            <a:r>
              <a:rPr lang="hu-HU" sz="1800" b="1" dirty="0" smtClean="0"/>
              <a:t>A </a:t>
            </a:r>
            <a:r>
              <a:rPr lang="hu-HU" sz="1800" b="1" dirty="0"/>
              <a:t>rendszer </a:t>
            </a:r>
            <a:r>
              <a:rPr lang="hu-HU" sz="1800" b="1" u="sng" dirty="0"/>
              <a:t>output</a:t>
            </a:r>
            <a:r>
              <a:rPr lang="hu-HU" sz="1800" b="1" dirty="0"/>
              <a:t> </a:t>
            </a:r>
            <a:endParaRPr lang="hu-HU" sz="1800" b="1" dirty="0" smtClean="0"/>
          </a:p>
          <a:p>
            <a:pPr marL="457200" lvl="1" indent="0">
              <a:buNone/>
            </a:pPr>
            <a:r>
              <a:rPr lang="hu-HU" sz="1800" b="1" dirty="0" smtClean="0"/>
              <a:t>információi</a:t>
            </a:r>
            <a:r>
              <a:rPr lang="hu-HU" sz="1800" b="1" dirty="0"/>
              <a:t>:</a:t>
            </a:r>
          </a:p>
          <a:p>
            <a:pPr lvl="1"/>
            <a:r>
              <a:rPr lang="hu-HU" sz="1800" b="1" dirty="0" smtClean="0"/>
              <a:t>szavazatok </a:t>
            </a:r>
            <a:r>
              <a:rPr lang="hu-HU" sz="1800" b="1" dirty="0"/>
              <a:t>összesített </a:t>
            </a:r>
            <a:endParaRPr lang="hu-HU" sz="1800" b="1" dirty="0" smtClean="0"/>
          </a:p>
          <a:p>
            <a:pPr marL="457200" lvl="1" indent="0">
              <a:buNone/>
            </a:pPr>
            <a:r>
              <a:rPr lang="hu-HU" sz="1800" b="1" dirty="0" smtClean="0"/>
              <a:t>	eredménye</a:t>
            </a:r>
            <a:endParaRPr lang="hu-HU" sz="1800" b="1" dirty="0"/>
          </a:p>
          <a:p>
            <a:pPr lvl="1"/>
            <a:r>
              <a:rPr lang="hu-HU" sz="1800" b="1" dirty="0" smtClean="0"/>
              <a:t>e-szavazást igénybe-</a:t>
            </a:r>
          </a:p>
          <a:p>
            <a:pPr marL="457200" lvl="1" indent="0">
              <a:buNone/>
            </a:pPr>
            <a:r>
              <a:rPr lang="hu-HU" sz="1800" b="1" dirty="0"/>
              <a:t>	</a:t>
            </a:r>
            <a:r>
              <a:rPr lang="hu-HU" sz="1800" b="1" dirty="0" smtClean="0"/>
              <a:t>vettek listája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766" y="707065"/>
            <a:ext cx="6866813" cy="48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/>
          <a:lstStyle/>
          <a:p>
            <a:pPr lvl="1" algn="just"/>
            <a:r>
              <a:rPr lang="hu-HU" sz="1800" b="1" dirty="0"/>
              <a:t>A séma résztvevői: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b="1" i="1" dirty="0" smtClean="0"/>
              <a:t>szavazó </a:t>
            </a:r>
            <a:r>
              <a:rPr lang="hu-HU" b="1" i="1" dirty="0"/>
              <a:t>alkalmazás </a:t>
            </a:r>
            <a:r>
              <a:rPr lang="hu-HU" b="1" dirty="0"/>
              <a:t>(</a:t>
            </a:r>
            <a:r>
              <a:rPr lang="hu-HU" dirty="0" err="1"/>
              <a:t>Voter</a:t>
            </a:r>
            <a:r>
              <a:rPr lang="hu-HU" dirty="0"/>
              <a:t> </a:t>
            </a:r>
            <a:r>
              <a:rPr lang="hu-HU" dirty="0" err="1"/>
              <a:t>appli</a:t>
            </a:r>
            <a:r>
              <a:rPr lang="hu-HU" b="1" dirty="0" err="1"/>
              <a:t>cation</a:t>
            </a:r>
            <a:r>
              <a:rPr lang="hu-HU" b="1" dirty="0"/>
              <a:t>) – </a:t>
            </a:r>
            <a:r>
              <a:rPr lang="hu-HU" dirty="0"/>
              <a:t>e-szavazó, PC-jével együtt. Egy titkosított, majd digitálisan aláírt szavazatot generál, melyet a központi szavazórendszernek küld el</a:t>
            </a:r>
            <a:r>
              <a:rPr lang="hu-HU" dirty="0" smtClean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b="1" i="1" dirty="0" smtClean="0"/>
              <a:t>központi </a:t>
            </a:r>
            <a:r>
              <a:rPr lang="hu-HU" b="1" i="1" dirty="0"/>
              <a:t>szavazórendszer</a:t>
            </a:r>
            <a:r>
              <a:rPr lang="hu-HU" dirty="0"/>
              <a:t> (</a:t>
            </a:r>
            <a:r>
              <a:rPr lang="hu-HU" dirty="0" err="1"/>
              <a:t>Central</a:t>
            </a:r>
            <a:r>
              <a:rPr lang="hu-HU" dirty="0"/>
              <a:t> System) – Nemzeti Választási Bizottság felügyelete alatti rendszer, mely megkapja és feldolgozza a szavazatokat</a:t>
            </a:r>
            <a:r>
              <a:rPr lang="hu-HU" dirty="0" smtClean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b="1" i="1" dirty="0" smtClean="0"/>
              <a:t>kulcs </a:t>
            </a:r>
            <a:r>
              <a:rPr lang="hu-HU" b="1" i="1" dirty="0"/>
              <a:t>menedzser </a:t>
            </a:r>
            <a:r>
              <a:rPr lang="hu-HU" dirty="0"/>
              <a:t>(Key management) – A rendszer kulcspárjait generálja le, a nyilvános kulcs a szavazó alkalmazásba, a titkos a szavazat-számláló alkalmazásba van integrálva</a:t>
            </a:r>
            <a:r>
              <a:rPr lang="hu-HU" dirty="0" smtClean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b="1" i="1" dirty="0" smtClean="0"/>
              <a:t>ellenőrző </a:t>
            </a:r>
            <a:r>
              <a:rPr lang="hu-HU" b="1" i="1" dirty="0"/>
              <a:t>alkalmazás </a:t>
            </a:r>
            <a:r>
              <a:rPr lang="hu-HU" dirty="0"/>
              <a:t>(Audit </a:t>
            </a:r>
            <a:r>
              <a:rPr lang="hu-HU" dirty="0" err="1"/>
              <a:t>application</a:t>
            </a:r>
            <a:r>
              <a:rPr lang="hu-HU" dirty="0"/>
              <a:t>) – reklamációk kezelése (log állományok alapján</a:t>
            </a:r>
            <a:r>
              <a:rPr lang="hu-HU" dirty="0" smtClean="0"/>
              <a:t>)</a:t>
            </a:r>
          </a:p>
          <a:p>
            <a:pPr lvl="1" algn="just"/>
            <a:r>
              <a:rPr lang="hu-HU" sz="1800" b="1" dirty="0"/>
              <a:t>A központi szavazórendszer elemei</a:t>
            </a:r>
            <a:r>
              <a:rPr lang="hu-HU" sz="1800" b="1" dirty="0" smtClean="0"/>
              <a:t>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 smtClean="0"/>
              <a:t>szavazat-továbbító szerver (VFS)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 smtClean="0"/>
              <a:t>szavazat-tároló szerver (VSS)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hu-HU" sz="1600" b="1" dirty="0" smtClean="0"/>
              <a:t>szavazat-számláló alkalmazás (VCA)</a:t>
            </a:r>
          </a:p>
          <a:p>
            <a:pPr lvl="2" algn="just">
              <a:buFont typeface="Courier New" panose="02070309020205020404" pitchFamily="49" charset="0"/>
              <a:buChar char="o"/>
            </a:pPr>
            <a:endParaRPr lang="hu-HU" sz="1600" b="1" dirty="0" smtClean="0"/>
          </a:p>
          <a:p>
            <a:pPr lvl="1" algn="just"/>
            <a:r>
              <a:rPr lang="hu-HU" sz="1800" dirty="0"/>
              <a:t>A séma alapvetően két nagy fázisból áll, a </a:t>
            </a:r>
            <a:r>
              <a:rPr lang="hu-HU" sz="1800" u="sng" dirty="0"/>
              <a:t>szavazó fázis </a:t>
            </a:r>
            <a:r>
              <a:rPr lang="hu-HU" sz="1800" dirty="0"/>
              <a:t>és az </a:t>
            </a:r>
            <a:r>
              <a:rPr lang="hu-HU" sz="1800" u="sng" dirty="0"/>
              <a:t>összeszámláló fázis</a:t>
            </a:r>
            <a:r>
              <a:rPr lang="hu-HU" sz="1800" dirty="0"/>
              <a:t>ból. </a:t>
            </a:r>
            <a:endParaRPr lang="hu-H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3928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1024</TotalTime>
  <Words>920</Words>
  <Application>Microsoft Office PowerPoint</Application>
  <PresentationFormat>Szélesvásznú</PresentationFormat>
  <Paragraphs>86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Trebuchet MS</vt:lpstr>
      <vt:lpstr>Tw Cen MT</vt:lpstr>
      <vt:lpstr>Wingdings</vt:lpstr>
      <vt:lpstr>Áramkör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Andrikó (P) Imre</dc:creator>
  <cp:lastModifiedBy>Andrikó (P) Imre</cp:lastModifiedBy>
  <cp:revision>71</cp:revision>
  <dcterms:created xsi:type="dcterms:W3CDTF">2022-03-29T08:48:00Z</dcterms:created>
  <dcterms:modified xsi:type="dcterms:W3CDTF">2023-05-02T12:24:39Z</dcterms:modified>
</cp:coreProperties>
</file>