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9</a:t>
            </a:r>
            <a:r>
              <a:rPr lang="hu-HU" sz="3600" dirty="0" smtClean="0"/>
              <a:t>. </a:t>
            </a:r>
            <a:r>
              <a:rPr lang="hu-HU" sz="3600" dirty="0" err="1" smtClean="0"/>
              <a:t>Hash</a:t>
            </a:r>
            <a:r>
              <a:rPr lang="hu-HU" sz="3600" dirty="0" smtClean="0"/>
              <a:t> függvények és digitális aláírás</a:t>
            </a:r>
            <a:endParaRPr lang="hu-HU" sz="3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14" y="1889705"/>
            <a:ext cx="7962476" cy="27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9685"/>
            <a:ext cx="9905999" cy="5311516"/>
          </a:xfrm>
        </p:spPr>
        <p:txBody>
          <a:bodyPr/>
          <a:lstStyle/>
          <a:p>
            <a:r>
              <a:rPr lang="hu-HU" u="sng" dirty="0" smtClean="0"/>
              <a:t>HMAC (</a:t>
            </a:r>
            <a:r>
              <a:rPr lang="hu-HU" u="sng" dirty="0" err="1" smtClean="0"/>
              <a:t>Hash-based</a:t>
            </a:r>
            <a:r>
              <a:rPr lang="hu-HU" u="sng" dirty="0" smtClean="0"/>
              <a:t> </a:t>
            </a:r>
            <a:r>
              <a:rPr lang="hu-HU" u="sng" dirty="0" err="1"/>
              <a:t>Message</a:t>
            </a:r>
            <a:r>
              <a:rPr lang="hu-HU" u="sng" dirty="0"/>
              <a:t> </a:t>
            </a:r>
            <a:r>
              <a:rPr lang="hu-HU" u="sng" dirty="0" err="1"/>
              <a:t>Authentication</a:t>
            </a:r>
            <a:r>
              <a:rPr lang="hu-HU" u="sng" dirty="0"/>
              <a:t> </a:t>
            </a:r>
            <a:r>
              <a:rPr lang="hu-HU" u="sng" dirty="0" err="1" smtClean="0"/>
              <a:t>Code</a:t>
            </a:r>
            <a:r>
              <a:rPr lang="hu-HU" u="sng" dirty="0"/>
              <a:t>)</a:t>
            </a:r>
          </a:p>
          <a:p>
            <a:pPr lvl="1" algn="just"/>
            <a:r>
              <a:rPr lang="hu-HU" sz="2400" dirty="0"/>
              <a:t>egy a kriptográfiában alkalmazott </a:t>
            </a:r>
            <a:r>
              <a:rPr lang="hu-HU" sz="2400" dirty="0" err="1"/>
              <a:t>hash</a:t>
            </a:r>
            <a:r>
              <a:rPr lang="hu-HU" sz="2400" dirty="0"/>
              <a:t> függvény és egy titkos kulcs </a:t>
            </a:r>
            <a:r>
              <a:rPr lang="hu-HU" sz="2400" dirty="0" smtClean="0"/>
              <a:t>kombinációja</a:t>
            </a:r>
          </a:p>
          <a:p>
            <a:pPr lvl="1" algn="just"/>
            <a:r>
              <a:rPr lang="hu-HU" sz="2400" dirty="0"/>
              <a:t>A HMAC az üzenetet szintén blokkokra bontja, melyek mérete MD5 és SHA-1 esetén 512 bit. A blokkokra kompressziós függvényt alkalmazva a HMAC egy 128 vagy 160 bit hosszú </a:t>
            </a:r>
            <a:r>
              <a:rPr lang="hu-HU" sz="2400" dirty="0" err="1"/>
              <a:t>sztringet</a:t>
            </a:r>
            <a:r>
              <a:rPr lang="hu-HU" sz="2400" dirty="0"/>
              <a:t> ad attól függően, hogy milyen </a:t>
            </a:r>
            <a:r>
              <a:rPr lang="hu-HU" sz="2400" dirty="0" err="1"/>
              <a:t>hash</a:t>
            </a:r>
            <a:r>
              <a:rPr lang="hu-HU" sz="2400" dirty="0"/>
              <a:t> függvényt </a:t>
            </a:r>
            <a:r>
              <a:rPr lang="hu-HU" sz="2400" dirty="0" smtClean="0"/>
              <a:t>alkalmaz.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8893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94675"/>
            <a:ext cx="9905999" cy="5296526"/>
          </a:xfrm>
        </p:spPr>
        <p:txBody>
          <a:bodyPr/>
          <a:lstStyle/>
          <a:p>
            <a:pPr marL="0" lvl="0" indent="0" algn="just">
              <a:buNone/>
            </a:pPr>
            <a:r>
              <a:rPr lang="hu-HU" sz="2800" b="1" dirty="0" smtClean="0">
                <a:solidFill>
                  <a:prstClr val="white"/>
                </a:solidFill>
              </a:rPr>
              <a:t>9.2. Digitális aláírás</a:t>
            </a:r>
          </a:p>
          <a:p>
            <a:pPr lvl="1" algn="just"/>
            <a:r>
              <a:rPr lang="hu-HU" b="1" dirty="0" smtClean="0">
                <a:solidFill>
                  <a:prstClr val="white"/>
                </a:solidFill>
              </a:rPr>
              <a:t>Hagyományos és digitális aláírások összehasonlítása</a:t>
            </a:r>
            <a:endParaRPr lang="hu-HU" b="1" dirty="0">
              <a:solidFill>
                <a:prstClr val="white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23" y="1738779"/>
            <a:ext cx="7903376" cy="46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4694"/>
            <a:ext cx="9905999" cy="5966085"/>
          </a:xfrm>
        </p:spPr>
        <p:txBody>
          <a:bodyPr>
            <a:normAutofit/>
          </a:bodyPr>
          <a:lstStyle/>
          <a:p>
            <a:pPr lvl="1" algn="just"/>
            <a:r>
              <a:rPr lang="hu-HU" sz="2400" dirty="0"/>
              <a:t>Az aláírt dokumentum igazolja az aláíró személyét vagy intézményét, valamint azt, hogy az adott személy/intézmény a dokumentum tartalmát ismeri, elfogadja, egyetért vele. Ezen kívül az aláírás igazolja, hogy a dokumentum tartalma nem változott meg; nem írtak bele új mondatokat és nem is töröltek belőle</a:t>
            </a:r>
            <a:r>
              <a:rPr lang="hu-HU" sz="2400" dirty="0" smtClean="0"/>
              <a:t>.</a:t>
            </a:r>
          </a:p>
          <a:p>
            <a:pPr lvl="1" algn="just"/>
            <a:endParaRPr lang="hu-HU" sz="2400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hu-HU" sz="2400" dirty="0"/>
              <a:t>A hagyományos aláírás a fizikai dokumentum részét képezi, a fizikai hordozóhoz (pl. papírhoz) tartozik, ahhoz hozzáfűzött egyedi </a:t>
            </a:r>
            <a:r>
              <a:rPr lang="hu-HU" sz="2400" dirty="0" smtClean="0"/>
              <a:t>kézjegy.</a:t>
            </a:r>
          </a:p>
          <a:p>
            <a:pPr marL="914400" lvl="2" indent="0" algn="just">
              <a:buNone/>
            </a:pPr>
            <a:r>
              <a:rPr lang="hu-HU" sz="2400" dirty="0" smtClean="0"/>
              <a:t>A </a:t>
            </a:r>
            <a:r>
              <a:rPr lang="hu-HU" sz="2400" dirty="0"/>
              <a:t>digitális aláírás ezzel szemben az üzenthez csatlakozik, azaz az aláíró algoritmus hozzáfűzi az aláírást a konkrét elektronikus </a:t>
            </a:r>
            <a:r>
              <a:rPr lang="hu-HU" sz="2400" dirty="0" smtClean="0"/>
              <a:t>dokumentumhoz.</a:t>
            </a:r>
          </a:p>
          <a:p>
            <a:pPr lvl="1"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585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9685"/>
            <a:ext cx="9905999" cy="6071017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hu-HU" sz="2600" dirty="0"/>
              <a:t>Az aláírás ellenőrzésének a folyamata</a:t>
            </a:r>
            <a:r>
              <a:rPr lang="hu-HU" sz="2600" dirty="0" smtClean="0"/>
              <a:t>:</a:t>
            </a:r>
          </a:p>
          <a:p>
            <a:pPr marL="914400" lvl="2" indent="0" algn="just">
              <a:buNone/>
            </a:pPr>
            <a:r>
              <a:rPr lang="hu-HU" sz="2600" dirty="0"/>
              <a:t>A hagyományos aláírást egy – szükség esetén grafológus segítségével – hitelesített, aláírási mintához hasonlítják. </a:t>
            </a:r>
            <a:endParaRPr lang="hu-HU" sz="2600" dirty="0" smtClean="0"/>
          </a:p>
          <a:p>
            <a:pPr marL="914400" lvl="2" indent="0" algn="just">
              <a:buNone/>
            </a:pPr>
            <a:r>
              <a:rPr lang="hu-HU" sz="2600" dirty="0" smtClean="0"/>
              <a:t>Digitális </a:t>
            </a:r>
            <a:r>
              <a:rPr lang="hu-HU" sz="2600" dirty="0"/>
              <a:t>aláírás érvényessége ellenőrző algoritmus futtatásával igazolható, mely bárki számára elérhető. </a:t>
            </a:r>
            <a:endParaRPr lang="hu-HU" sz="2600" dirty="0" smtClean="0"/>
          </a:p>
          <a:p>
            <a:pPr marL="914400" lvl="2" indent="0" algn="just">
              <a:buNone/>
            </a:pPr>
            <a:r>
              <a:rPr lang="hu-HU" sz="2200" dirty="0" smtClean="0"/>
              <a:t>(Aláírás </a:t>
            </a:r>
            <a:r>
              <a:rPr lang="hu-HU" sz="2200" dirty="0"/>
              <a:t>hamisítási szempontból a digitális aláírások sokkal megbízhatóbbak</a:t>
            </a:r>
            <a:r>
              <a:rPr lang="hu-HU" sz="2200" dirty="0" smtClean="0"/>
              <a:t>.)</a:t>
            </a:r>
          </a:p>
          <a:p>
            <a:pPr marL="914400" lvl="1" indent="-457200" algn="just">
              <a:buFont typeface="+mj-lt"/>
              <a:buAutoNum type="arabicPeriod" startAt="2"/>
            </a:pPr>
            <a:r>
              <a:rPr lang="hu-HU" sz="2600" dirty="0" smtClean="0"/>
              <a:t>Az aláírt dokumentum másolhatósága:</a:t>
            </a:r>
          </a:p>
          <a:p>
            <a:pPr marL="914400" lvl="2" indent="0" algn="just">
              <a:buNone/>
            </a:pPr>
            <a:r>
              <a:rPr lang="hu-HU" sz="2600" dirty="0"/>
              <a:t>A hagyományosan aláírt dokumentum fénymásolata megkülönböztethető az eredetitől. </a:t>
            </a:r>
            <a:endParaRPr lang="hu-HU" sz="2600" dirty="0" smtClean="0"/>
          </a:p>
          <a:p>
            <a:pPr marL="914400" lvl="2" indent="0" algn="just">
              <a:buNone/>
            </a:pPr>
            <a:r>
              <a:rPr lang="hu-HU" sz="2600" dirty="0" smtClean="0"/>
              <a:t>Digitálisan </a:t>
            </a:r>
            <a:r>
              <a:rPr lang="hu-HU" sz="2600" dirty="0"/>
              <a:t>aláírt dokumentum könnyen másolható és a másolat megegyezik az eredetivel. </a:t>
            </a:r>
            <a:endParaRPr lang="hu-HU" sz="2600" dirty="0" smtClean="0"/>
          </a:p>
          <a:p>
            <a:pPr marL="914400" lvl="2" indent="0" algn="just">
              <a:buNone/>
            </a:pPr>
            <a:r>
              <a:rPr lang="hu-HU" sz="2200" dirty="0" smtClean="0"/>
              <a:t>(Egy </a:t>
            </a:r>
            <a:r>
              <a:rPr lang="hu-HU" sz="2200" dirty="0"/>
              <a:t>megoldás speciális digitális aláírási rendszerek használata, a letagadhatatlan aláírások alkalmazása, mikor az aláírás ellenőrzéséhez az aláíró személy részvétele is szükséges</a:t>
            </a:r>
            <a:r>
              <a:rPr lang="hu-HU" sz="2200" dirty="0" smtClean="0"/>
              <a:t>.)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990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94675"/>
            <a:ext cx="9905999" cy="5966086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/>
              <a:t>Az elektronikus aláírások </a:t>
            </a:r>
            <a:r>
              <a:rPr lang="hu-HU" sz="2600" dirty="0" smtClean="0"/>
              <a:t>kategóriái</a:t>
            </a:r>
            <a:endParaRPr lang="hu-HU" sz="2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hu-HU" sz="2400" dirty="0"/>
              <a:t>A </a:t>
            </a:r>
            <a:r>
              <a:rPr lang="hu-HU" sz="2400" u="sng" dirty="0"/>
              <a:t>normál elektronikus aláírás </a:t>
            </a:r>
            <a:r>
              <a:rPr lang="hu-HU" sz="2400" dirty="0"/>
              <a:t>a legtágabb kör, bármely elektronikus formájú aláírás idesorolható. Példaként említhetjük az e-mailjeink végére begépelt nevünket, vagy a különböző digitális tollakkal írt aláírást is</a:t>
            </a:r>
            <a:r>
              <a:rPr lang="hu-HU" sz="2400" dirty="0" smtClean="0"/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u-HU" sz="2400" dirty="0"/>
              <a:t>Az elektronikus aláírásokról szóló törvény alapján a </a:t>
            </a:r>
            <a:r>
              <a:rPr lang="hu-HU" sz="2400" u="sng" dirty="0"/>
              <a:t>fokozott biztonságú elektronikus aláírás</a:t>
            </a:r>
            <a:r>
              <a:rPr lang="hu-HU" sz="2400" dirty="0"/>
              <a:t> olyan "elektronikus aláírás, amely megfelel a következő követelményeknek”:</a:t>
            </a:r>
          </a:p>
          <a:p>
            <a:pPr marL="1371600" lvl="3" indent="0" algn="just">
              <a:buNone/>
            </a:pPr>
            <a:r>
              <a:rPr lang="hu-HU" sz="2300" dirty="0" smtClean="0"/>
              <a:t>1. Alkalmas </a:t>
            </a:r>
            <a:r>
              <a:rPr lang="hu-HU" sz="2300" dirty="0"/>
              <a:t>az aláíró azonosítására, és egyedülállóan hozzá köthető,</a:t>
            </a:r>
          </a:p>
          <a:p>
            <a:pPr marL="1371600" lvl="3" indent="0" algn="just">
              <a:buNone/>
            </a:pPr>
            <a:r>
              <a:rPr lang="hu-HU" sz="2300" dirty="0" smtClean="0"/>
              <a:t>2. Olyan </a:t>
            </a:r>
            <a:r>
              <a:rPr lang="hu-HU" sz="2300" dirty="0"/>
              <a:t>eszközzel hozták létre, mely kizárólag az aláíró befolyása alatt áll,</a:t>
            </a:r>
          </a:p>
          <a:p>
            <a:pPr marL="1371600" lvl="3" indent="0" algn="just">
              <a:buNone/>
            </a:pPr>
            <a:r>
              <a:rPr lang="hu-HU" sz="2300" dirty="0" smtClean="0"/>
              <a:t>3. A </a:t>
            </a:r>
            <a:r>
              <a:rPr lang="hu-HU" sz="2300" dirty="0"/>
              <a:t>dokumentum tartalmához olyan módon kapcsolódik, hogy minden - az aláírás elhelyezését követően az iraton, illetve dokumentumon tett - módosítás érzékelhető</a:t>
            </a:r>
          </a:p>
          <a:p>
            <a:pPr marL="914400" lvl="2" indent="0" algn="just">
              <a:buNone/>
            </a:pPr>
            <a:r>
              <a:rPr lang="hu-HU" sz="2400" dirty="0"/>
              <a:t>A fokozott biztonságú elektronikus aláírás tehát a nyilvános kulcsú technológia, azaz a digitális aláírási technika felhasználásával készül.</a:t>
            </a:r>
          </a:p>
        </p:txBody>
      </p:sp>
    </p:spTree>
    <p:extLst>
      <p:ext uri="{BB962C8B-B14F-4D97-AF65-F5344CB8AC3E}">
        <p14:creationId xmlns:p14="http://schemas.microsoft.com/office/powerpoint/2010/main" val="401429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9666"/>
            <a:ext cx="9905999" cy="528153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hu-HU" sz="2200" dirty="0"/>
              <a:t>Amennyiben a fokozott biztonságú elektronikus aláírás minősített tanúsítványon alapul, akkor </a:t>
            </a:r>
            <a:r>
              <a:rPr lang="hu-HU" sz="2200" u="sng" dirty="0"/>
              <a:t>minősített </a:t>
            </a:r>
            <a:r>
              <a:rPr lang="hu-HU" sz="2200" i="1" u="sng" dirty="0"/>
              <a:t>elektronikus aláírás</a:t>
            </a:r>
            <a:r>
              <a:rPr lang="hu-HU" sz="2200" u="sng" dirty="0"/>
              <a:t>ról </a:t>
            </a:r>
            <a:r>
              <a:rPr lang="hu-HU" sz="2200" dirty="0"/>
              <a:t>beszélünk</a:t>
            </a:r>
            <a:r>
              <a:rPr lang="hu-HU" sz="2200" dirty="0" smtClean="0"/>
              <a:t>.</a:t>
            </a:r>
          </a:p>
          <a:p>
            <a:pPr marL="457200" lvl="1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minősített elektronikus aláírással ellátott elektronikus dokumentum teljes bizonyító erejű magánokiratnak minősül</a:t>
            </a:r>
            <a:r>
              <a:rPr lang="hu-HU" sz="2200" dirty="0" smtClean="0"/>
              <a:t>.</a:t>
            </a:r>
          </a:p>
          <a:p>
            <a:pPr marL="457200" lvl="1" indent="0">
              <a:buNone/>
            </a:pPr>
            <a:endParaRPr lang="hu-HU" sz="2200" dirty="0"/>
          </a:p>
          <a:p>
            <a:pPr marL="457200" lvl="1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77202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9666"/>
            <a:ext cx="9905999" cy="556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Digitális aláírási </a:t>
            </a:r>
            <a:r>
              <a:rPr lang="hu-HU" u="sng" dirty="0" smtClean="0"/>
              <a:t>séma</a:t>
            </a:r>
          </a:p>
          <a:p>
            <a:pPr lvl="1" algn="just"/>
            <a:r>
              <a:rPr lang="hu-HU" sz="2400" dirty="0" smtClean="0"/>
              <a:t>A séma </a:t>
            </a:r>
            <a:r>
              <a:rPr lang="hu-HU" sz="2400" dirty="0"/>
              <a:t>ismertetéséhez három algoritmust kell megadni. </a:t>
            </a:r>
            <a:endParaRPr lang="hu-HU" sz="2400" dirty="0" smtClean="0"/>
          </a:p>
          <a:p>
            <a:pPr marL="914400" lvl="2" indent="0" algn="just">
              <a:buNone/>
            </a:pPr>
            <a:r>
              <a:rPr lang="hu-HU" sz="2400" dirty="0" smtClean="0"/>
              <a:t>1. az </a:t>
            </a:r>
            <a:r>
              <a:rPr lang="hu-HU" sz="2400" dirty="0"/>
              <a:t>üzenet aláírására </a:t>
            </a:r>
            <a:r>
              <a:rPr lang="hu-HU" sz="2400" dirty="0" smtClean="0"/>
              <a:t>szolgáló algoritmus</a:t>
            </a:r>
          </a:p>
          <a:p>
            <a:pPr marL="914400" lvl="2" indent="0" algn="just">
              <a:buNone/>
            </a:pPr>
            <a:r>
              <a:rPr lang="hu-HU" sz="2400" dirty="0" smtClean="0"/>
              <a:t>2. az </a:t>
            </a:r>
            <a:r>
              <a:rPr lang="hu-HU" sz="2400" dirty="0"/>
              <a:t>üzenethez csatolt aláírás ellenőrzését végrehajtó </a:t>
            </a:r>
            <a:r>
              <a:rPr lang="hu-HU" sz="2400" dirty="0" smtClean="0"/>
              <a:t>eljárás</a:t>
            </a:r>
          </a:p>
          <a:p>
            <a:pPr marL="914400" lvl="2" indent="0" algn="just">
              <a:buNone/>
            </a:pPr>
            <a:r>
              <a:rPr lang="hu-HU" sz="2400" dirty="0" smtClean="0"/>
              <a:t>3. </a:t>
            </a:r>
            <a:r>
              <a:rPr lang="hu-HU" sz="2400" dirty="0"/>
              <a:t>a kulcsgeneráló algoritmus, mely során meghatározódnak az aláírás során, illetve az ellenőrzéshez használt kulcsok. 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Biztosítani </a:t>
            </a:r>
            <a:r>
              <a:rPr lang="hu-HU" sz="2400" dirty="0"/>
              <a:t>kell, hogy az aláírás ellenőrzését bárki elvégezhesse, azaz az ellenőrző algoritmus és a szükséges paraméterek mindenki számára elérhetőek legyenek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 smtClean="0"/>
              <a:t>Titkos aláíró kulcs                                              aszimmetrikus </a:t>
            </a:r>
          </a:p>
          <a:p>
            <a:pPr lvl="1" algn="just"/>
            <a:r>
              <a:rPr lang="hu-HU" sz="2400" dirty="0" smtClean="0"/>
              <a:t>Nyilvános ellenőrző kulcs                                     rendszerek</a:t>
            </a:r>
            <a:endParaRPr lang="hu-HU" sz="2400" dirty="0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5396248" y="5344732"/>
            <a:ext cx="1661375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7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2276"/>
            <a:ext cx="9905999" cy="5288925"/>
          </a:xfrm>
        </p:spPr>
        <p:txBody>
          <a:bodyPr/>
          <a:lstStyle/>
          <a:p>
            <a:r>
              <a:rPr lang="hu-HU" dirty="0" smtClean="0"/>
              <a:t>A digitális aláírás folyamata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68" y="1369147"/>
            <a:ext cx="8262885" cy="46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7"/>
            <a:ext cx="9905999" cy="5301804"/>
          </a:xfrm>
        </p:spPr>
        <p:txBody>
          <a:bodyPr/>
          <a:lstStyle/>
          <a:p>
            <a:r>
              <a:rPr lang="hu-HU" dirty="0" smtClean="0"/>
              <a:t>A digitális </a:t>
            </a:r>
            <a:r>
              <a:rPr lang="hu-HU" dirty="0"/>
              <a:t>aláírás gyakorlatban való </a:t>
            </a:r>
            <a:r>
              <a:rPr lang="hu-HU" dirty="0" smtClean="0"/>
              <a:t>megvalósítása</a:t>
            </a:r>
          </a:p>
          <a:p>
            <a:pPr marL="457200" lvl="1" indent="0">
              <a:buNone/>
            </a:pPr>
            <a:r>
              <a:rPr lang="hu-HU" dirty="0"/>
              <a:t>Az egyirányú </a:t>
            </a:r>
            <a:r>
              <a:rPr lang="hu-HU" dirty="0" err="1"/>
              <a:t>hash</a:t>
            </a:r>
            <a:r>
              <a:rPr lang="hu-HU" dirty="0"/>
              <a:t> függvény nemcsak felgyorsítja a folyamatot, de a rendszer biztonságát is jelentősen növeli.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60" y="1844903"/>
            <a:ext cx="7648701" cy="48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5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7"/>
            <a:ext cx="9905999" cy="6040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Digitális aláírás jellemzői</a:t>
            </a:r>
          </a:p>
          <a:p>
            <a:pPr marL="457200" lvl="1" indent="0" algn="just">
              <a:buNone/>
            </a:pPr>
            <a:r>
              <a:rPr lang="hu-HU" sz="2200" dirty="0"/>
              <a:t>Amennyiben az aláírás érvényes, akkor a következő tulajdonságok </a:t>
            </a:r>
            <a:r>
              <a:rPr lang="hu-HU" sz="2200" dirty="0" smtClean="0"/>
              <a:t>teljesülnek</a:t>
            </a:r>
          </a:p>
          <a:p>
            <a:pPr marL="457200" lvl="1" indent="0" algn="just">
              <a:buNone/>
            </a:pPr>
            <a:r>
              <a:rPr lang="hu-HU" sz="2200" dirty="0" smtClean="0"/>
              <a:t>1. Hitelesítés </a:t>
            </a:r>
            <a:r>
              <a:rPr lang="hu-HU" sz="2200" dirty="0"/>
              <a:t>(</a:t>
            </a:r>
            <a:r>
              <a:rPr lang="hu-HU" sz="2200" dirty="0" err="1" smtClean="0"/>
              <a:t>authentication</a:t>
            </a:r>
            <a:r>
              <a:rPr lang="hu-HU" sz="2200" dirty="0"/>
              <a:t>)</a:t>
            </a:r>
            <a:r>
              <a:rPr lang="hu-HU" sz="2200" dirty="0" smtClean="0"/>
              <a:t>:</a:t>
            </a:r>
            <a:endParaRPr lang="hu-HU" sz="2200" dirty="0"/>
          </a:p>
          <a:p>
            <a:pPr marL="914400" lvl="2" indent="0" algn="just">
              <a:buNone/>
            </a:pPr>
            <a:r>
              <a:rPr lang="hu-HU" sz="2000" dirty="0" smtClean="0"/>
              <a:t>Az </a:t>
            </a:r>
            <a:r>
              <a:rPr lang="hu-HU" sz="2000" dirty="0"/>
              <a:t>adott információ valamely támadó által nem lett megváltoztatva, vagy kicserélve. </a:t>
            </a:r>
            <a:endParaRPr lang="hu-HU" sz="2000" dirty="0" smtClean="0"/>
          </a:p>
          <a:p>
            <a:pPr marL="914400" lvl="2" indent="0" algn="just">
              <a:buNone/>
            </a:pPr>
            <a:r>
              <a:rPr lang="hu-HU" sz="2000" dirty="0" smtClean="0"/>
              <a:t>Ha </a:t>
            </a:r>
            <a:r>
              <a:rPr lang="hu-HU" sz="2000" dirty="0"/>
              <a:t>a következő két tulajdonság egyszerre teljesül, akkor az adott üzenet hiteles.</a:t>
            </a:r>
          </a:p>
          <a:p>
            <a:pPr lvl="3" algn="just"/>
            <a:r>
              <a:rPr lang="hu-HU" sz="2000" dirty="0" smtClean="0"/>
              <a:t>Üzenet </a:t>
            </a:r>
            <a:r>
              <a:rPr lang="hu-HU" sz="2000" dirty="0"/>
              <a:t>adatintegritása:</a:t>
            </a:r>
          </a:p>
          <a:p>
            <a:pPr marL="1828800" lvl="4" indent="0" algn="just">
              <a:buNone/>
            </a:pPr>
            <a:r>
              <a:rPr lang="hu-HU" sz="2000" dirty="0"/>
              <a:t>A dokumentum aláírás után nem változtatható meg. Amennyiben az elküldött üzenet tartalmát egy támadó megváltoztatja, akkor annak lenyomata különbözni fog az eredetiétől, így ellenőrzésnél ez kiderül.</a:t>
            </a:r>
          </a:p>
          <a:p>
            <a:pPr lvl="3" algn="just"/>
            <a:r>
              <a:rPr lang="hu-HU" sz="2000" dirty="0" smtClean="0"/>
              <a:t>Üzenet </a:t>
            </a:r>
            <a:r>
              <a:rPr lang="hu-HU" sz="2000" dirty="0"/>
              <a:t>eredetének igazolása:</a:t>
            </a:r>
          </a:p>
          <a:p>
            <a:pPr marL="1828800" lvl="4" indent="0" algn="just">
              <a:buNone/>
            </a:pPr>
            <a:r>
              <a:rPr lang="hu-HU" sz="2000" dirty="0"/>
              <a:t>Az aláíró kiléte beazonosítható a kulcspárja </a:t>
            </a:r>
            <a:r>
              <a:rPr lang="hu-HU" sz="2000" dirty="0" smtClean="0"/>
              <a:t>segítségével.</a:t>
            </a:r>
          </a:p>
          <a:p>
            <a:pPr marL="1828800" lvl="4" indent="0" algn="just">
              <a:buNone/>
            </a:pPr>
            <a:r>
              <a:rPr lang="hu-HU" sz="2000" dirty="0" smtClean="0"/>
              <a:t>A </a:t>
            </a:r>
            <a:r>
              <a:rPr lang="hu-HU" sz="2000" dirty="0"/>
              <a:t>digitális aláírás egy eszköz arra, hogy egy adott üzenet eredetét bárki </a:t>
            </a:r>
            <a:r>
              <a:rPr lang="hu-HU" sz="2000" dirty="0" smtClean="0"/>
              <a:t>ellenőrizhesse (bizonyíthatja </a:t>
            </a:r>
            <a:r>
              <a:rPr lang="hu-HU" sz="2000" dirty="0"/>
              <a:t>az üzenet küldőjének </a:t>
            </a:r>
            <a:r>
              <a:rPr lang="hu-HU" sz="2000" dirty="0" smtClean="0"/>
              <a:t>személyazonosságát).</a:t>
            </a:r>
            <a:endParaRPr lang="hu-HU" sz="2000" dirty="0"/>
          </a:p>
          <a:p>
            <a:pPr marL="457200" lvl="1" indent="0" algn="just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1777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733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b="1" dirty="0" smtClean="0"/>
              <a:t>9.1. </a:t>
            </a:r>
            <a:r>
              <a:rPr lang="hu-HU" sz="2800" b="1" dirty="0" err="1" smtClean="0"/>
              <a:t>Hash</a:t>
            </a:r>
            <a:r>
              <a:rPr lang="hu-HU" sz="2800" b="1" dirty="0" smtClean="0"/>
              <a:t> függvények</a:t>
            </a:r>
          </a:p>
          <a:p>
            <a:pPr lvl="1" algn="just"/>
            <a:r>
              <a:rPr lang="hu-HU" sz="2400" dirty="0"/>
              <a:t>A kriptográfiában az adatok integritásának biztosítására szolgál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 tetszőleges méretű üzenetre egy </a:t>
            </a:r>
            <a:r>
              <a:rPr lang="hu-HU" sz="2400" dirty="0" err="1"/>
              <a:t>hash</a:t>
            </a:r>
            <a:r>
              <a:rPr lang="hu-HU" sz="2400" dirty="0"/>
              <a:t> függvényt hajtunk végre, melynek eredményeként egy fix méretű </a:t>
            </a:r>
            <a:r>
              <a:rPr lang="hu-HU" sz="2400" dirty="0" err="1"/>
              <a:t>hash</a:t>
            </a:r>
            <a:r>
              <a:rPr lang="hu-HU" sz="2400" dirty="0"/>
              <a:t> </a:t>
            </a:r>
            <a:r>
              <a:rPr lang="hu-HU" sz="2400" dirty="0" smtClean="0"/>
              <a:t>értéket, üzenetkivonatot </a:t>
            </a:r>
            <a:r>
              <a:rPr lang="hu-HU" sz="2400" dirty="0"/>
              <a:t>vagy </a:t>
            </a:r>
            <a:r>
              <a:rPr lang="hu-HU" sz="2400" u="sng" dirty="0" smtClean="0"/>
              <a:t>lenyomatot</a:t>
            </a:r>
            <a:r>
              <a:rPr lang="hu-HU" sz="2400" dirty="0" smtClean="0"/>
              <a:t> </a:t>
            </a:r>
            <a:r>
              <a:rPr lang="hu-HU" sz="2400" dirty="0"/>
              <a:t>kapunk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Amennyiben sikerül az üzenetkivonat integritását megőrizni, akkor könnyen ellenőrizhető, hogy a nagyméretű eredeti üzenetünk változott–e. Az ellenőrző fél lefuttatja a </a:t>
            </a:r>
            <a:r>
              <a:rPr lang="hu-HU" sz="2400" dirty="0" err="1"/>
              <a:t>hash</a:t>
            </a:r>
            <a:r>
              <a:rPr lang="hu-HU" sz="2400" dirty="0"/>
              <a:t> függvényt az eredeti üzenetre és az eredményként kapott üzenetkivonatot összehasonlítja a korábbi üzenetkivonattal. Ha a lenyomatok megegyeznek, akkor az üzenet nem módosult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 err="1" smtClean="0"/>
              <a:t>Pl</a:t>
            </a:r>
            <a:r>
              <a:rPr lang="hu-HU" sz="2400" dirty="0"/>
              <a:t>: programkód változatlanságának </a:t>
            </a:r>
            <a:r>
              <a:rPr lang="hu-HU" sz="2400" dirty="0" smtClean="0"/>
              <a:t>ellenőrzése</a:t>
            </a:r>
          </a:p>
          <a:p>
            <a:pPr lvl="1"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04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7"/>
            <a:ext cx="9905999" cy="544776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hu-HU" dirty="0"/>
              <a:t>2. Letagadhatatlan (</a:t>
            </a:r>
            <a:r>
              <a:rPr lang="hu-HU" dirty="0" err="1"/>
              <a:t>non-repudiation</a:t>
            </a:r>
            <a:r>
              <a:rPr lang="hu-HU" dirty="0"/>
              <a:t>):</a:t>
            </a:r>
          </a:p>
          <a:p>
            <a:pPr marL="914400" lvl="2" indent="0" algn="just">
              <a:buNone/>
            </a:pPr>
            <a:r>
              <a:rPr lang="hu-HU" sz="2000" dirty="0" smtClean="0"/>
              <a:t>Az </a:t>
            </a:r>
            <a:r>
              <a:rPr lang="hu-HU" sz="2000" dirty="0"/>
              <a:t>aláírás érvényességét bárki </a:t>
            </a:r>
            <a:r>
              <a:rPr lang="hu-HU" sz="2000" dirty="0" smtClean="0"/>
              <a:t>ellenőrizheti. Bárki </a:t>
            </a:r>
            <a:r>
              <a:rPr lang="hu-HU" sz="2000" dirty="0"/>
              <a:t>meggyőződhet arról, hogy az adott dokumentumot vagy üzenetet egy adott entitás aláírta. </a:t>
            </a:r>
            <a:endParaRPr lang="hu-HU" sz="2000" dirty="0" smtClean="0"/>
          </a:p>
          <a:p>
            <a:pPr marL="914400" lvl="2" indent="0" algn="just">
              <a:buNone/>
            </a:pPr>
            <a:r>
              <a:rPr lang="hu-HU" sz="2000" dirty="0" smtClean="0"/>
              <a:t>Következésképpen: </a:t>
            </a:r>
            <a:r>
              <a:rPr lang="hu-HU" sz="2000" dirty="0"/>
              <a:t>a digitálisan aláírt dokumentum nem letagadható</a:t>
            </a:r>
            <a:r>
              <a:rPr lang="hu-HU" sz="2000" dirty="0" smtClean="0"/>
              <a:t>. Ha </a:t>
            </a:r>
            <a:r>
              <a:rPr lang="hu-HU" sz="2000" dirty="0"/>
              <a:t>a dokumentumon időpecsét is szerepel, akkor az aláírás időpontjáról is van információnk</a:t>
            </a:r>
            <a:r>
              <a:rPr lang="hu-HU" sz="2000" dirty="0" smtClean="0"/>
              <a:t>.</a:t>
            </a:r>
            <a:endParaRPr lang="hu-HU" sz="2000" dirty="0"/>
          </a:p>
          <a:p>
            <a:pPr marL="457200" lvl="1" indent="0" algn="just">
              <a:buNone/>
            </a:pPr>
            <a:r>
              <a:rPr lang="hu-HU" dirty="0"/>
              <a:t>3. Hamisíthatatlan </a:t>
            </a:r>
          </a:p>
          <a:p>
            <a:pPr marL="914400" lvl="2" indent="0" algn="just">
              <a:buNone/>
            </a:pPr>
            <a:r>
              <a:rPr lang="hu-HU" sz="2000" dirty="0" smtClean="0"/>
              <a:t>Az </a:t>
            </a:r>
            <a:r>
              <a:rPr lang="hu-HU" sz="2000" dirty="0"/>
              <a:t>aszimmetrikus kriptográfiai rendszer jellemzői alapján a nyilvános információkból a titkos kulcs kiszámítása nehéz. </a:t>
            </a:r>
            <a:endParaRPr lang="hu-HU" sz="2000" dirty="0" smtClean="0"/>
          </a:p>
          <a:p>
            <a:pPr marL="914400" lvl="2" indent="0" algn="just">
              <a:buNone/>
            </a:pPr>
            <a:r>
              <a:rPr lang="hu-HU" sz="2000" dirty="0" smtClean="0"/>
              <a:t>Amennyiben </a:t>
            </a:r>
            <a:r>
              <a:rPr lang="hu-HU" sz="2000" dirty="0"/>
              <a:t>csak a tulajdonos ismeri titkos kulcsát, akkor az aláírás nem hamisítható.</a:t>
            </a:r>
          </a:p>
          <a:p>
            <a:pPr marL="457200" lvl="1" indent="0" algn="just">
              <a:buNone/>
            </a:pPr>
            <a:r>
              <a:rPr lang="hu-HU" dirty="0"/>
              <a:t>4. Az aláírás nem átruházható</a:t>
            </a:r>
          </a:p>
          <a:p>
            <a:pPr marL="914400" lvl="2" indent="0" algn="just">
              <a:buNone/>
            </a:pPr>
            <a:r>
              <a:rPr lang="hu-HU" sz="2000" dirty="0" smtClean="0"/>
              <a:t>Az </a:t>
            </a:r>
            <a:r>
              <a:rPr lang="hu-HU" sz="2000" dirty="0"/>
              <a:t>aláírt üzenet kivonat egy adott üzenethez tartozik, más üzenethez nem csatolható, hiszen lenyomatuk különbözik.</a:t>
            </a:r>
          </a:p>
        </p:txBody>
      </p:sp>
    </p:spTree>
    <p:extLst>
      <p:ext uri="{BB962C8B-B14F-4D97-AF65-F5344CB8AC3E}">
        <p14:creationId xmlns:p14="http://schemas.microsoft.com/office/powerpoint/2010/main" val="59149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6518"/>
            <a:ext cx="9905999" cy="60530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Támadások</a:t>
            </a:r>
          </a:p>
          <a:p>
            <a:pPr marL="457200" lvl="1" indent="0">
              <a:buNone/>
            </a:pPr>
            <a:r>
              <a:rPr lang="hu-HU" sz="2400" dirty="0" smtClean="0"/>
              <a:t>Természetesen </a:t>
            </a:r>
            <a:r>
              <a:rPr lang="hu-HU" sz="2400" dirty="0"/>
              <a:t>minden esetben a támadó alapvető célja az aláírás meghamisítása. Mégis a célokat négy fő kategóriába sorolhatjuk:</a:t>
            </a:r>
          </a:p>
          <a:p>
            <a:pPr lvl="1"/>
            <a:r>
              <a:rPr lang="hu-HU" sz="2400" dirty="0" smtClean="0"/>
              <a:t>Teljes </a:t>
            </a:r>
            <a:r>
              <a:rPr lang="hu-HU" sz="2400" dirty="0"/>
              <a:t>feltörés:</a:t>
            </a:r>
          </a:p>
          <a:p>
            <a:pPr marL="914400" lvl="2" indent="0">
              <a:buNone/>
            </a:pPr>
            <a:r>
              <a:rPr lang="hu-HU" sz="2200" dirty="0"/>
              <a:t>Ez a legkomolyabb támadási cél. </a:t>
            </a:r>
            <a:r>
              <a:rPr lang="hu-HU" sz="2200" u="sng" dirty="0"/>
              <a:t>A támadó képes meghatározni az aláíró fél titkos kulcsát.</a:t>
            </a:r>
            <a:r>
              <a:rPr lang="hu-HU" sz="2200" dirty="0"/>
              <a:t> Következésképpen a támadó tetszőleges üzenetet tud aláírni a titkos kulcs tulajdonosa nevében.</a:t>
            </a:r>
          </a:p>
          <a:p>
            <a:pPr lvl="1"/>
            <a:r>
              <a:rPr lang="hu-HU" sz="2400" dirty="0" smtClean="0"/>
              <a:t>Univerzális </a:t>
            </a:r>
            <a:r>
              <a:rPr lang="hu-HU" sz="2400" dirty="0"/>
              <a:t>hamisítás:</a:t>
            </a:r>
          </a:p>
          <a:p>
            <a:pPr marL="914400" lvl="2" indent="0">
              <a:buNone/>
            </a:pPr>
            <a:r>
              <a:rPr lang="hu-HU" sz="2200" dirty="0"/>
              <a:t>A támadó célja egy olyan hatékony algoritmus konstruálása, mely </a:t>
            </a:r>
            <a:r>
              <a:rPr lang="hu-HU" sz="2200" u="sng" dirty="0"/>
              <a:t>tetszőleges üzenetek aláírására képes az aláíró nevében </a:t>
            </a:r>
            <a:r>
              <a:rPr lang="hu-HU" sz="2200" dirty="0"/>
              <a:t>a titkos aláíró kulcs ismerete nélkül.</a:t>
            </a:r>
          </a:p>
          <a:p>
            <a:pPr lvl="1"/>
            <a:r>
              <a:rPr lang="hu-HU" sz="2400" dirty="0" smtClean="0"/>
              <a:t>Szelektív </a:t>
            </a:r>
            <a:r>
              <a:rPr lang="hu-HU" sz="2400" dirty="0"/>
              <a:t>hamisítás: </a:t>
            </a:r>
            <a:endParaRPr lang="hu-HU" sz="2400" dirty="0" smtClean="0"/>
          </a:p>
          <a:p>
            <a:pPr marL="914400" lvl="2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támadó célja egy olyan hatékony algoritmus konstruálása, mely </a:t>
            </a:r>
            <a:r>
              <a:rPr lang="hu-HU" sz="2200" u="sng" dirty="0"/>
              <a:t>az általa kiválasztott üzenethez képes</a:t>
            </a:r>
            <a:r>
              <a:rPr lang="hu-HU" sz="2200" dirty="0"/>
              <a:t> az aláíró fél nevében érvényes aláírást generálni.</a:t>
            </a:r>
          </a:p>
          <a:p>
            <a:pPr lvl="1"/>
            <a:r>
              <a:rPr lang="hu-HU" sz="2400" dirty="0" smtClean="0"/>
              <a:t>Egzisztenciális </a:t>
            </a:r>
            <a:r>
              <a:rPr lang="hu-HU" sz="2400" dirty="0"/>
              <a:t>hamisítás:</a:t>
            </a:r>
          </a:p>
          <a:p>
            <a:pPr marL="914400" lvl="2" indent="0">
              <a:buNone/>
            </a:pPr>
            <a:r>
              <a:rPr lang="hu-HU" sz="2200" dirty="0"/>
              <a:t>A támadó célja egy olyan algoritmus generálása, mely segítségével </a:t>
            </a:r>
            <a:r>
              <a:rPr lang="hu-HU" sz="2200" u="sng" dirty="0"/>
              <a:t>egy üzenethez </a:t>
            </a:r>
            <a:r>
              <a:rPr lang="hu-HU" sz="2200" dirty="0"/>
              <a:t>tud érvényes aláírást készíteni az aláíró fél nevében. </a:t>
            </a:r>
          </a:p>
        </p:txBody>
      </p:sp>
    </p:spTree>
    <p:extLst>
      <p:ext uri="{BB962C8B-B14F-4D97-AF65-F5344CB8AC3E}">
        <p14:creationId xmlns:p14="http://schemas.microsoft.com/office/powerpoint/2010/main" val="155405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3639"/>
            <a:ext cx="9905999" cy="60144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400" dirty="0"/>
              <a:t>Támadási </a:t>
            </a:r>
            <a:r>
              <a:rPr lang="hu-HU" sz="2400" dirty="0" smtClean="0"/>
              <a:t>kategóriák (attól </a:t>
            </a:r>
            <a:r>
              <a:rPr lang="hu-HU" sz="2400" dirty="0"/>
              <a:t>függően, hogy a támadónak milyen információk állhatnak </a:t>
            </a:r>
            <a:r>
              <a:rPr lang="hu-HU" sz="2400" dirty="0" smtClean="0"/>
              <a:t>rendelkezésére):</a:t>
            </a:r>
          </a:p>
          <a:p>
            <a:pPr lvl="2"/>
            <a:r>
              <a:rPr lang="en-US" sz="2200" dirty="0" err="1"/>
              <a:t>Csak</a:t>
            </a:r>
            <a:r>
              <a:rPr lang="en-US" sz="2200" dirty="0"/>
              <a:t> a </a:t>
            </a:r>
            <a:r>
              <a:rPr lang="en-US" sz="2200" dirty="0" err="1"/>
              <a:t>nyilvános</a:t>
            </a:r>
            <a:r>
              <a:rPr lang="en-US" sz="2200" dirty="0"/>
              <a:t> </a:t>
            </a:r>
            <a:r>
              <a:rPr lang="en-US" sz="2200" dirty="0" err="1"/>
              <a:t>kulcs</a:t>
            </a:r>
            <a:r>
              <a:rPr lang="en-US" sz="2200" dirty="0"/>
              <a:t> </a:t>
            </a:r>
            <a:r>
              <a:rPr lang="en-US" sz="2200" dirty="0" err="1"/>
              <a:t>ismert</a:t>
            </a:r>
            <a:r>
              <a:rPr lang="en-US" sz="2200" dirty="0"/>
              <a:t> (key-only attack</a:t>
            </a:r>
            <a:r>
              <a:rPr lang="en-US" sz="2200" dirty="0" smtClean="0"/>
              <a:t>)</a:t>
            </a:r>
            <a:endParaRPr lang="hu-HU" sz="2200" dirty="0" smtClean="0"/>
          </a:p>
          <a:p>
            <a:pPr lvl="2"/>
            <a:r>
              <a:rPr lang="hu-HU" sz="2200" dirty="0"/>
              <a:t>Ismert üzenet alapú támadás (</a:t>
            </a:r>
            <a:r>
              <a:rPr lang="hu-HU" sz="2200" dirty="0" err="1"/>
              <a:t>known-message</a:t>
            </a:r>
            <a:r>
              <a:rPr lang="hu-HU" sz="2200" dirty="0"/>
              <a:t> </a:t>
            </a:r>
            <a:r>
              <a:rPr lang="hu-HU" sz="2200" dirty="0" err="1"/>
              <a:t>attack</a:t>
            </a:r>
            <a:r>
              <a:rPr lang="hu-HU" sz="2200" dirty="0"/>
              <a:t> - KMA</a:t>
            </a:r>
            <a:r>
              <a:rPr lang="hu-HU" sz="2200" dirty="0" smtClean="0"/>
              <a:t>)</a:t>
            </a:r>
          </a:p>
          <a:p>
            <a:pPr lvl="2"/>
            <a:r>
              <a:rPr lang="hu-HU" sz="2200" dirty="0"/>
              <a:t>Választott üzenet alapú támadás (</a:t>
            </a:r>
            <a:r>
              <a:rPr lang="hu-HU" sz="2200" dirty="0" err="1"/>
              <a:t>chosen-message</a:t>
            </a:r>
            <a:r>
              <a:rPr lang="hu-HU" sz="2200" dirty="0"/>
              <a:t> </a:t>
            </a:r>
            <a:r>
              <a:rPr lang="hu-HU" sz="2200" dirty="0" err="1"/>
              <a:t>attack</a:t>
            </a:r>
            <a:r>
              <a:rPr lang="hu-HU" sz="2200" dirty="0"/>
              <a:t> - CMA</a:t>
            </a:r>
            <a:r>
              <a:rPr lang="hu-HU" sz="2200" dirty="0" smtClean="0"/>
              <a:t>)</a:t>
            </a:r>
          </a:p>
          <a:p>
            <a:pPr lvl="2"/>
            <a:r>
              <a:rPr lang="hu-HU" sz="2200" dirty="0"/>
              <a:t>Adaptívan választott üzenet alapú támadás (</a:t>
            </a:r>
            <a:r>
              <a:rPr lang="hu-HU" sz="2200" dirty="0" err="1"/>
              <a:t>adaptive</a:t>
            </a:r>
            <a:r>
              <a:rPr lang="hu-HU" sz="2200" dirty="0"/>
              <a:t> </a:t>
            </a:r>
            <a:r>
              <a:rPr lang="hu-HU" sz="2200" dirty="0" err="1"/>
              <a:t>chosen-message</a:t>
            </a:r>
            <a:r>
              <a:rPr lang="hu-HU" sz="2200" dirty="0"/>
              <a:t> </a:t>
            </a:r>
            <a:r>
              <a:rPr lang="hu-HU" sz="2200" dirty="0" err="1"/>
              <a:t>attack</a:t>
            </a:r>
            <a:r>
              <a:rPr lang="hu-HU" sz="2200" dirty="0" smtClean="0"/>
              <a:t>)</a:t>
            </a:r>
          </a:p>
          <a:p>
            <a:pPr marL="457200" lvl="1" indent="0" algn="just">
              <a:buNone/>
            </a:pPr>
            <a:r>
              <a:rPr lang="hu-HU" dirty="0"/>
              <a:t>Akkor fogunk egy digitális aláírási sémát biztonságosnak mondani, ha a leggyengébb támadási cél esetén a legerősebb támadással szemben is védett, azaz, ha az egzisztenciális hamisításra irányuló adaptívan választott üzenet alapú támadással szemben védettséget mutat.</a:t>
            </a:r>
          </a:p>
        </p:txBody>
      </p:sp>
    </p:spTree>
    <p:extLst>
      <p:ext uri="{BB962C8B-B14F-4D97-AF65-F5344CB8AC3E}">
        <p14:creationId xmlns:p14="http://schemas.microsoft.com/office/powerpoint/2010/main" val="293858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7"/>
            <a:ext cx="9905999" cy="5301804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A digitális aláírás fajtái és </a:t>
            </a:r>
            <a:r>
              <a:rPr lang="hu-HU" u="sng" dirty="0" smtClean="0"/>
              <a:t>alkalmazása</a:t>
            </a:r>
          </a:p>
          <a:p>
            <a:pPr lvl="1"/>
            <a:r>
              <a:rPr lang="hu-HU" dirty="0" smtClean="0"/>
              <a:t>Mindennapi életünkben</a:t>
            </a:r>
            <a:r>
              <a:rPr lang="hu-HU" dirty="0"/>
              <a:t>: adóbevallás, cégeljárás, ügyvédi ellenjegyzés, közigazgatási hatósági eljárás, elektronikus számlázás és </a:t>
            </a:r>
            <a:r>
              <a:rPr lang="hu-HU" dirty="0" smtClean="0"/>
              <a:t>vizsgajelentések</a:t>
            </a:r>
          </a:p>
          <a:p>
            <a:pPr lvl="1"/>
            <a:r>
              <a:rPr lang="hu-HU" dirty="0" smtClean="0"/>
              <a:t>időbélyeg-szolgáltatás</a:t>
            </a:r>
          </a:p>
          <a:p>
            <a:pPr lvl="1"/>
            <a:r>
              <a:rPr lang="hu-HU" dirty="0"/>
              <a:t>minden olyan szituációban, amikor valamely információ hitelességét, érvényességét kívánjuk biztosítani, akár valamely másik fél </a:t>
            </a:r>
            <a:r>
              <a:rPr lang="hu-HU" dirty="0" smtClean="0"/>
              <a:t>által</a:t>
            </a:r>
          </a:p>
          <a:p>
            <a:pPr lvl="1"/>
            <a:r>
              <a:rPr lang="hu-HU" dirty="0"/>
              <a:t>vak aláírási </a:t>
            </a:r>
            <a:r>
              <a:rPr lang="hu-HU" dirty="0" smtClean="0"/>
              <a:t>technika: </a:t>
            </a:r>
            <a:r>
              <a:rPr lang="hu-HU" dirty="0"/>
              <a:t>a másik féllel nem akarjuk tudatni, hogy mit ír alá </a:t>
            </a:r>
            <a:endParaRPr lang="hu-HU" dirty="0" smtClean="0"/>
          </a:p>
          <a:p>
            <a:pPr lvl="1"/>
            <a:r>
              <a:rPr lang="hu-HU" dirty="0"/>
              <a:t>online nyereményjátékok: időbélyeg-szolgáltatással hitelesítik egy adott időpontban beérkezett tippeket</a:t>
            </a:r>
            <a:endParaRPr lang="hu-HU" dirty="0" smtClean="0"/>
          </a:p>
          <a:p>
            <a:pPr lvl="1"/>
            <a:r>
              <a:rPr lang="hu-HU" dirty="0"/>
              <a:t>programkódok aláírása: igazolja az adott szoftver készítőjét, illetve garantálja, hogy a programkód a kibocsátás óta nem módosult</a:t>
            </a:r>
            <a:endParaRPr lang="hu-HU" dirty="0" smtClean="0"/>
          </a:p>
          <a:p>
            <a:pPr lvl="1"/>
            <a:endParaRPr lang="hu-HU" dirty="0" smtClean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463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2276"/>
            <a:ext cx="9905999" cy="5847009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/>
              <a:t>Időbélyegzés</a:t>
            </a:r>
            <a:endParaRPr lang="hu-HU" u="sng" dirty="0"/>
          </a:p>
          <a:p>
            <a:pPr marL="457200" lvl="1" indent="0" algn="just">
              <a:buNone/>
            </a:pPr>
            <a:r>
              <a:rPr lang="hu-HU" dirty="0"/>
              <a:t>Az időbélyegzés egy olyan elektronikus igazolás,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mely </a:t>
            </a:r>
            <a:r>
              <a:rPr lang="hu-HU" dirty="0"/>
              <a:t>bizonyítja, hogy egy elektronikus dokumentum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egy </a:t>
            </a:r>
            <a:r>
              <a:rPr lang="hu-HU" dirty="0"/>
              <a:t>adott időpontban már létezett, és annak </a:t>
            </a:r>
            <a:r>
              <a:rPr lang="hu-HU" dirty="0" err="1" smtClean="0"/>
              <a:t>tartal-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ma </a:t>
            </a:r>
            <a:r>
              <a:rPr lang="hu-HU" dirty="0"/>
              <a:t>az időbélyegzés óta nem változott meg.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időbélyeg általában az elektronikus aláírás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létrehozásának </a:t>
            </a:r>
            <a:r>
              <a:rPr lang="hu-HU" dirty="0"/>
              <a:t>időpontját igazolja, de használatos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akkor </a:t>
            </a:r>
            <a:r>
              <a:rPr lang="hu-HU" dirty="0"/>
              <a:t>is, ha valamely dokumentum vagy állomány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adott </a:t>
            </a:r>
            <a:r>
              <a:rPr lang="hu-HU" dirty="0"/>
              <a:t>időben való létezésének későbbi bizonyítása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cél</a:t>
            </a:r>
            <a:r>
              <a:rPr lang="hu-HU" dirty="0" smtClean="0"/>
              <a:t>.</a:t>
            </a:r>
          </a:p>
          <a:p>
            <a:pPr marL="457200" lvl="1" indent="0" algn="just">
              <a:buNone/>
            </a:pPr>
            <a:r>
              <a:rPr lang="hu-HU" dirty="0"/>
              <a:t>Az időbélyeget Időbélyegző Szolgáltató állítja ki.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időbélyeg tartalmazza </a:t>
            </a:r>
            <a:r>
              <a:rPr lang="hu-HU" u="sng" dirty="0"/>
              <a:t>az adott dokumentum kivonatát </a:t>
            </a:r>
            <a:r>
              <a:rPr lang="hu-HU" dirty="0"/>
              <a:t>(</a:t>
            </a:r>
            <a:r>
              <a:rPr lang="hu-HU" dirty="0" err="1"/>
              <a:t>hash</a:t>
            </a:r>
            <a:r>
              <a:rPr lang="hu-HU" dirty="0"/>
              <a:t> értékét), valamint a </a:t>
            </a:r>
            <a:r>
              <a:rPr lang="hu-HU" u="sng" dirty="0"/>
              <a:t>bélyegzés időpontját</a:t>
            </a:r>
            <a:r>
              <a:rPr lang="hu-HU" dirty="0"/>
              <a:t>, melyet az Időbélyegző Szolgáltató elektronikus aláírásával hitelesít.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61" y="502276"/>
            <a:ext cx="3714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3639"/>
            <a:ext cx="9905999" cy="5327562"/>
          </a:xfrm>
        </p:spPr>
        <p:txBody>
          <a:bodyPr>
            <a:normAutofit/>
          </a:bodyPr>
          <a:lstStyle/>
          <a:p>
            <a:r>
              <a:rPr lang="hu-HU" dirty="0"/>
              <a:t>Az időbélyegzés folyamata:</a:t>
            </a:r>
          </a:p>
          <a:p>
            <a:pPr marL="457200" lvl="1" indent="0">
              <a:buNone/>
            </a:pPr>
            <a:r>
              <a:rPr lang="hu-HU" sz="2200" dirty="0"/>
              <a:t>1</a:t>
            </a:r>
            <a:r>
              <a:rPr lang="hu-HU" sz="2200" dirty="0" smtClean="0"/>
              <a:t>. Véglegesítjük </a:t>
            </a:r>
            <a:r>
              <a:rPr lang="hu-HU" sz="2200" dirty="0"/>
              <a:t>az adott dokumentumot.</a:t>
            </a:r>
          </a:p>
          <a:p>
            <a:pPr marL="457200" lvl="1" indent="0">
              <a:buNone/>
            </a:pPr>
            <a:r>
              <a:rPr lang="hu-HU" sz="2200" dirty="0" smtClean="0"/>
              <a:t>2. Megfelelő </a:t>
            </a:r>
            <a:r>
              <a:rPr lang="hu-HU" sz="2200" dirty="0"/>
              <a:t>program segítségével elkészül az adott dokumentum lenyomata.</a:t>
            </a:r>
          </a:p>
          <a:p>
            <a:pPr marL="457200" lvl="1" indent="0">
              <a:buNone/>
            </a:pPr>
            <a:r>
              <a:rPr lang="hu-HU" sz="2200" dirty="0" smtClean="0"/>
              <a:t>3. A </a:t>
            </a:r>
            <a:r>
              <a:rPr lang="hu-HU" sz="2200" dirty="0"/>
              <a:t>lenyomatot a program elküldi az Időbélyegző Szolgáltatónak.</a:t>
            </a:r>
          </a:p>
          <a:p>
            <a:pPr marL="457200" lvl="1" indent="0">
              <a:buNone/>
            </a:pPr>
            <a:r>
              <a:rPr lang="hu-HU" sz="2200" dirty="0" smtClean="0"/>
              <a:t>4. Az </a:t>
            </a:r>
            <a:r>
              <a:rPr lang="hu-HU" sz="2200" dirty="0"/>
              <a:t>Időbélyegző Szolgáltató elkészíti az időbélyeget, aláírásával hitelesíti azt, és </a:t>
            </a:r>
            <a:r>
              <a:rPr lang="hu-HU" sz="2200" dirty="0" smtClean="0"/>
              <a:t>visszaküldi </a:t>
            </a:r>
            <a:r>
              <a:rPr lang="hu-HU" sz="2200" dirty="0"/>
              <a:t>a programnak.</a:t>
            </a:r>
          </a:p>
          <a:p>
            <a:pPr marL="457200" lvl="1" indent="0">
              <a:buNone/>
            </a:pPr>
            <a:r>
              <a:rPr lang="hu-HU" sz="2200" dirty="0" smtClean="0"/>
              <a:t>5. A </a:t>
            </a:r>
            <a:r>
              <a:rPr lang="hu-HU" sz="2200" dirty="0"/>
              <a:t>program csatolja a dokumentumhoz az időbélyeget</a:t>
            </a:r>
            <a:r>
              <a:rPr lang="hu-HU" sz="2200" dirty="0" smtClean="0"/>
              <a:t>.</a:t>
            </a:r>
          </a:p>
          <a:p>
            <a:pPr marL="0" indent="0">
              <a:buNone/>
            </a:pPr>
            <a:r>
              <a:rPr lang="hu-HU" sz="2000" dirty="0"/>
              <a:t>Az Időbélyegző Szolgáltató nem ismeri a dokumentum tartalmát, hiszen annak csak a lenyomatát kapja </a:t>
            </a:r>
            <a:r>
              <a:rPr lang="hu-HU" sz="2000" dirty="0" smtClean="0"/>
              <a:t>meg.</a:t>
            </a:r>
          </a:p>
          <a:p>
            <a:pPr marL="0" indent="0">
              <a:buNone/>
            </a:pPr>
            <a:r>
              <a:rPr lang="hu-HU" sz="2000" dirty="0"/>
              <a:t>Elektronikus aláírások esetén az időbélyeg azt az időpontot igazolja, amikor az adott aláírás már megtörtént.</a:t>
            </a:r>
          </a:p>
        </p:txBody>
      </p:sp>
    </p:spTree>
    <p:extLst>
      <p:ext uri="{BB962C8B-B14F-4D97-AF65-F5344CB8AC3E}">
        <p14:creationId xmlns:p14="http://schemas.microsoft.com/office/powerpoint/2010/main" val="386463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2276"/>
            <a:ext cx="9905999" cy="6143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Vak aláírások</a:t>
            </a:r>
            <a:endParaRPr lang="hu-HU" u="sng" dirty="0"/>
          </a:p>
          <a:p>
            <a:pPr marL="457200" lvl="1" indent="0" algn="just">
              <a:buNone/>
            </a:pPr>
            <a:r>
              <a:rPr lang="hu-HU" dirty="0"/>
              <a:t>A vak aláírás a digitális aláírás egy módosított változata, melynek ötlete David </a:t>
            </a:r>
            <a:r>
              <a:rPr lang="hu-HU" dirty="0" err="1"/>
              <a:t>Chaumtól</a:t>
            </a:r>
            <a:r>
              <a:rPr lang="hu-HU" dirty="0"/>
              <a:t> ered az 1980-as évek </a:t>
            </a:r>
            <a:r>
              <a:rPr lang="hu-HU" dirty="0" smtClean="0"/>
              <a:t>elejéből. </a:t>
            </a:r>
            <a:r>
              <a:rPr lang="hu-HU" dirty="0"/>
              <a:t>A „vak” jelző arra utal, hogy </a:t>
            </a:r>
            <a:r>
              <a:rPr lang="hu-HU" u="sng" dirty="0"/>
              <a:t>az aláíró úgy hitelesíti a dokumentumot, hogy nem ismeri annak tartalmát</a:t>
            </a:r>
            <a:r>
              <a:rPr lang="hu-HU" dirty="0" smtClean="0"/>
              <a:t>. </a:t>
            </a:r>
            <a:r>
              <a:rPr lang="hu-HU" dirty="0"/>
              <a:t>Gyakorlati alkalmazása általában az elektronikus szavazásoknál és a digitális pénznél fordul elő</a:t>
            </a:r>
            <a:r>
              <a:rPr lang="hu-HU" dirty="0" smtClean="0"/>
              <a:t>.</a:t>
            </a:r>
          </a:p>
          <a:p>
            <a:pPr marL="457200" lvl="1" indent="0" algn="just">
              <a:buNone/>
            </a:pPr>
            <a:r>
              <a:rPr lang="hu-HU" dirty="0"/>
              <a:t>A vak aláírás egy interaktív algoritmus, két résztvevővel. Az egyik </a:t>
            </a:r>
            <a:r>
              <a:rPr lang="hu-HU" dirty="0" smtClean="0"/>
              <a:t>résztvevő, </a:t>
            </a:r>
            <a:r>
              <a:rPr lang="hu-HU" dirty="0"/>
              <a:t>a másik </a:t>
            </a:r>
            <a:r>
              <a:rPr lang="hu-HU" dirty="0" smtClean="0"/>
              <a:t>résztvevővel, aláírattat </a:t>
            </a:r>
            <a:r>
              <a:rPr lang="hu-HU" dirty="0"/>
              <a:t>valamely bizalmas dokumentumot.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i="1" dirty="0">
                <a:solidFill>
                  <a:schemeClr val="tx2">
                    <a:lumMod val="75000"/>
                  </a:schemeClr>
                </a:solidFill>
              </a:rPr>
              <a:t>A vak aláírás technikája szemléletesen egy indigós boríték aláírásához hasonlítható. </a:t>
            </a:r>
            <a:r>
              <a:rPr lang="hu-HU" i="1" dirty="0" smtClean="0">
                <a:solidFill>
                  <a:schemeClr val="tx2">
                    <a:lumMod val="75000"/>
                  </a:schemeClr>
                </a:solidFill>
              </a:rPr>
              <a:t>Valaki a </a:t>
            </a:r>
            <a:r>
              <a:rPr lang="hu-HU" i="1" dirty="0">
                <a:solidFill>
                  <a:schemeClr val="tx2">
                    <a:lumMod val="75000"/>
                  </a:schemeClr>
                </a:solidFill>
              </a:rPr>
              <a:t>dokumentumát belehelyezi egy átlátszatlan, indigós bevonatú borítékba, és lezárja azt. A lezárt borítékot elküldi a szervezetnek, aki kézjegyével látja el a boríték külső oldalát. Mivel a boríték indigós felületű, az aláírás megjelenik a borítékban levő dokumentumon is. Az aláíró személy nem ismeri a dokumentum tartalmát, hiszen a boríték átlátszatlan és sértetlen. </a:t>
            </a:r>
            <a:r>
              <a:rPr lang="hu-HU" i="1" dirty="0" smtClean="0">
                <a:solidFill>
                  <a:schemeClr val="tx2">
                    <a:lumMod val="75000"/>
                  </a:schemeClr>
                </a:solidFill>
              </a:rPr>
              <a:t>A személy miután </a:t>
            </a:r>
            <a:r>
              <a:rPr lang="hu-HU" i="1" dirty="0">
                <a:solidFill>
                  <a:schemeClr val="tx2">
                    <a:lumMod val="75000"/>
                  </a:schemeClr>
                </a:solidFill>
              </a:rPr>
              <a:t>kiveszi a dokumentumot, ellenőrizheti a hiteles aláírást</a:t>
            </a:r>
            <a:r>
              <a:rPr lang="hu-H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1" indent="0" algn="just">
              <a:buNone/>
            </a:pPr>
            <a:r>
              <a:rPr lang="hu-HU" dirty="0"/>
              <a:t>A különbség a digitális aláírások és a vak aláírások között, hogy az utóbbinál aláíró fél az aláírás időpontjában nem ismeri az üzenet tartalmát, míg az előbbinél igen.</a:t>
            </a:r>
          </a:p>
        </p:txBody>
      </p:sp>
    </p:spTree>
    <p:extLst>
      <p:ext uri="{BB962C8B-B14F-4D97-AF65-F5344CB8AC3E}">
        <p14:creationId xmlns:p14="http://schemas.microsoft.com/office/powerpoint/2010/main" val="372755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7"/>
            <a:ext cx="9905999" cy="5301804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Letagadhatatlan </a:t>
            </a:r>
            <a:r>
              <a:rPr lang="hu-HU" u="sng" dirty="0" smtClean="0"/>
              <a:t>aláírások</a:t>
            </a:r>
          </a:p>
          <a:p>
            <a:pPr lvl="1"/>
            <a:r>
              <a:rPr lang="hu-HU" sz="2400" dirty="0" smtClean="0"/>
              <a:t>A </a:t>
            </a:r>
            <a:r>
              <a:rPr lang="nl-NL" sz="2400" dirty="0" smtClean="0"/>
              <a:t>fogalm</a:t>
            </a:r>
            <a:r>
              <a:rPr lang="hu-HU" sz="2400" dirty="0" err="1" smtClean="0"/>
              <a:t>at</a:t>
            </a:r>
            <a:r>
              <a:rPr lang="nl-NL" sz="2400" dirty="0" smtClean="0"/>
              <a:t> </a:t>
            </a:r>
            <a:r>
              <a:rPr lang="nl-NL" sz="2400" dirty="0"/>
              <a:t>1989-ben Chaum és van Antwerpen vezette be</a:t>
            </a:r>
            <a:r>
              <a:rPr lang="nl-NL" sz="2400" dirty="0" smtClean="0"/>
              <a:t>.</a:t>
            </a:r>
            <a:endParaRPr lang="hu-HU" sz="2400" dirty="0" smtClean="0"/>
          </a:p>
          <a:p>
            <a:pPr lvl="1"/>
            <a:r>
              <a:rPr lang="hu-HU" sz="2400" dirty="0" smtClean="0"/>
              <a:t>Egy </a:t>
            </a:r>
            <a:r>
              <a:rPr lang="hu-HU" sz="2400" dirty="0"/>
              <a:t>aláírást csak az aláíró fél közbenjárásával lehet </a:t>
            </a:r>
            <a:r>
              <a:rPr lang="hu-HU" sz="2400" dirty="0" smtClean="0"/>
              <a:t>ellenőrizni!</a:t>
            </a:r>
          </a:p>
          <a:p>
            <a:pPr lvl="1"/>
            <a:r>
              <a:rPr lang="hu-HU" sz="2400" dirty="0"/>
              <a:t>Ez lehetővé teszi, hogy az aláíró fél védje az aláírt üzenetet attól, hogy bárki elektronikusan </a:t>
            </a:r>
            <a:r>
              <a:rPr lang="hu-HU" sz="2400" dirty="0" smtClean="0"/>
              <a:t>lemásolhassa</a:t>
            </a:r>
            <a:r>
              <a:rPr lang="hu-HU" sz="2400" dirty="0"/>
              <a:t>, illetve szétküldhesse</a:t>
            </a:r>
            <a:r>
              <a:rPr lang="hu-HU" sz="2400" dirty="0" smtClean="0"/>
              <a:t>.</a:t>
            </a:r>
          </a:p>
          <a:p>
            <a:pPr lvl="1"/>
            <a:r>
              <a:rPr lang="hu-HU" sz="2400" dirty="0"/>
              <a:t>A letagadhatatlan aláírási séma négy algoritmusból áll, a kulcsgeneráló, az aláíró, az ellenőrző és a tagadó </a:t>
            </a:r>
            <a:r>
              <a:rPr lang="hu-HU" sz="2400" dirty="0" smtClean="0"/>
              <a:t>algoritmusból.</a:t>
            </a:r>
          </a:p>
          <a:p>
            <a:pPr lvl="1"/>
            <a:r>
              <a:rPr lang="hu-HU" sz="2400" smtClean="0"/>
              <a:t>Az </a:t>
            </a:r>
            <a:r>
              <a:rPr lang="hu-HU" sz="2400" dirty="0"/>
              <a:t>érvényes aláírást nem tudja letagadni.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235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0761"/>
            <a:ext cx="9905999" cy="5340440"/>
          </a:xfrm>
        </p:spPr>
        <p:txBody>
          <a:bodyPr/>
          <a:lstStyle/>
          <a:p>
            <a:r>
              <a:rPr lang="hu-HU" dirty="0"/>
              <a:t>garantálni kell, hogy az üzenet egyetlen bitjének módosulása maga után vonja a lenyomat változását</a:t>
            </a:r>
          </a:p>
          <a:p>
            <a:r>
              <a:rPr lang="hu-HU" dirty="0"/>
              <a:t>célunk az, hogy </a:t>
            </a:r>
            <a:r>
              <a:rPr lang="hu-HU" u="sng" dirty="0"/>
              <a:t>nehéz</a:t>
            </a:r>
            <a:r>
              <a:rPr lang="hu-HU" dirty="0"/>
              <a:t> legyen olyan üzeneteket találni, melyek </a:t>
            </a:r>
            <a:r>
              <a:rPr lang="hu-HU" dirty="0" err="1"/>
              <a:t>hash</a:t>
            </a:r>
            <a:r>
              <a:rPr lang="hu-HU" dirty="0"/>
              <a:t> értéke megegyezik. Az ilyen </a:t>
            </a:r>
            <a:r>
              <a:rPr lang="hu-HU" dirty="0" err="1"/>
              <a:t>hash</a:t>
            </a:r>
            <a:r>
              <a:rPr lang="hu-HU" dirty="0"/>
              <a:t> függvényeket </a:t>
            </a:r>
            <a:r>
              <a:rPr lang="hu-HU" u="sng" dirty="0"/>
              <a:t>ütközésmentes </a:t>
            </a:r>
            <a:r>
              <a:rPr lang="hu-HU" u="sng" dirty="0" err="1"/>
              <a:t>hash</a:t>
            </a:r>
            <a:r>
              <a:rPr lang="hu-HU" u="sng" dirty="0"/>
              <a:t> függvényeknek </a:t>
            </a:r>
            <a:r>
              <a:rPr lang="hu-HU" dirty="0"/>
              <a:t>nevezzük.</a:t>
            </a:r>
          </a:p>
          <a:p>
            <a:r>
              <a:rPr lang="hu-HU" dirty="0" smtClean="0"/>
              <a:t>Elkötelezettségi rendszerek: + egy véletlen bitsorozat</a:t>
            </a:r>
          </a:p>
          <a:p>
            <a:pPr marL="457200" lvl="1" indent="0">
              <a:buNone/>
            </a:pPr>
            <a:r>
              <a:rPr lang="hu-HU" sz="2400" dirty="0" err="1" smtClean="0"/>
              <a:t>Pl</a:t>
            </a:r>
            <a:r>
              <a:rPr lang="hu-HU" sz="2400" dirty="0" smtClean="0"/>
              <a:t>: pénzfeldobás telefonon</a:t>
            </a:r>
          </a:p>
          <a:p>
            <a:pPr lvl="1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579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7882"/>
            <a:ext cx="9905999" cy="5353319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Támadások</a:t>
            </a:r>
            <a:r>
              <a:rPr lang="hu-HU" u="sng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 smtClean="0"/>
              <a:t>Őskép elleni támadások</a:t>
            </a:r>
          </a:p>
          <a:p>
            <a:pPr lvl="2"/>
            <a:r>
              <a:rPr lang="hu-HU" sz="2200" dirty="0"/>
              <a:t>Az (első) őskép elleni támadás célja, hogy a támadó az y lenyomat esetén találjon egy olyan x értéket, hogy H(x)=y. Ha egy </a:t>
            </a:r>
            <a:r>
              <a:rPr lang="hu-HU" sz="2200" dirty="0" err="1"/>
              <a:t>hash</a:t>
            </a:r>
            <a:r>
              <a:rPr lang="hu-HU" sz="2200" dirty="0"/>
              <a:t> függvény az első őskép elleni támadással szemben biztonságos, akkor </a:t>
            </a:r>
            <a:r>
              <a:rPr lang="hu-HU" sz="2200" u="sng" dirty="0"/>
              <a:t>őskép ellenálló </a:t>
            </a:r>
            <a:r>
              <a:rPr lang="hu-HU" sz="2200" u="sng" dirty="0" err="1"/>
              <a:t>hash</a:t>
            </a:r>
            <a:r>
              <a:rPr lang="hu-HU" sz="2200" u="sng" dirty="0"/>
              <a:t> függvény</a:t>
            </a:r>
            <a:r>
              <a:rPr lang="hu-HU" sz="2200" dirty="0"/>
              <a:t>, a függvény egyirányúságára utal</a:t>
            </a:r>
            <a:r>
              <a:rPr lang="hu-HU" sz="2200" dirty="0" smtClean="0"/>
              <a:t>.</a:t>
            </a:r>
          </a:p>
          <a:p>
            <a:pPr lvl="2"/>
            <a:r>
              <a:rPr lang="hu-HU" sz="2200" dirty="0"/>
              <a:t>A második őskép elleni támadás célja, egy </a:t>
            </a:r>
            <a:r>
              <a:rPr lang="hu-HU" sz="2200" b="1" dirty="0"/>
              <a:t>adott</a:t>
            </a:r>
            <a:r>
              <a:rPr lang="hu-HU" sz="2200" dirty="0"/>
              <a:t> x érték estén olyan x’ érték megadása, hogy H(x)=H(x’), ahol x’≠</a:t>
            </a:r>
            <a:r>
              <a:rPr lang="hu-HU" sz="2200" dirty="0" err="1"/>
              <a:t>x</a:t>
            </a:r>
            <a:r>
              <a:rPr lang="hu-HU" sz="2200" dirty="0"/>
              <a:t>. Amennyiben egy </a:t>
            </a:r>
            <a:r>
              <a:rPr lang="hu-HU" sz="2200" dirty="0" err="1"/>
              <a:t>hash</a:t>
            </a:r>
            <a:r>
              <a:rPr lang="hu-HU" sz="2200" dirty="0"/>
              <a:t> függvény a második őskép elleni támadással szemben védettséget ad, akkor gyengén ütközésmentes vagy </a:t>
            </a:r>
            <a:r>
              <a:rPr lang="hu-HU" sz="2200" u="sng" dirty="0"/>
              <a:t>második őskép ellenálló </a:t>
            </a:r>
            <a:r>
              <a:rPr lang="hu-HU" sz="2200" u="sng" dirty="0" err="1"/>
              <a:t>hash</a:t>
            </a:r>
            <a:r>
              <a:rPr lang="hu-HU" sz="2200" u="sng" dirty="0"/>
              <a:t> függvénynek </a:t>
            </a:r>
            <a:r>
              <a:rPr lang="hu-HU" sz="2200" dirty="0"/>
              <a:t>nevezzük.</a:t>
            </a:r>
            <a:endParaRPr lang="hu-HU" sz="22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63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0761"/>
            <a:ext cx="9905999" cy="6027312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2"/>
            </a:pPr>
            <a:r>
              <a:rPr lang="hu-HU" sz="2400" dirty="0">
                <a:solidFill>
                  <a:prstClr val="white"/>
                </a:solidFill>
              </a:rPr>
              <a:t>Ütközéses </a:t>
            </a:r>
            <a:r>
              <a:rPr lang="hu-HU" sz="2400" dirty="0" smtClean="0">
                <a:solidFill>
                  <a:prstClr val="white"/>
                </a:solidFill>
              </a:rPr>
              <a:t>támadások</a:t>
            </a:r>
          </a:p>
          <a:p>
            <a:pPr marL="914400" lvl="2" indent="0" algn="just">
              <a:buNone/>
            </a:pPr>
            <a:r>
              <a:rPr lang="hu-HU" sz="2400" dirty="0">
                <a:solidFill>
                  <a:prstClr val="white"/>
                </a:solidFill>
              </a:rPr>
              <a:t>Az ütközéses támadás célja, hogy a támadó meghatározzon két különböző tetszőleges üzenetet, melyek </a:t>
            </a:r>
            <a:r>
              <a:rPr lang="hu-HU" sz="2400" dirty="0" err="1">
                <a:solidFill>
                  <a:prstClr val="white"/>
                </a:solidFill>
              </a:rPr>
              <a:t>hash</a:t>
            </a:r>
            <a:r>
              <a:rPr lang="hu-HU" sz="2400" dirty="0">
                <a:solidFill>
                  <a:prstClr val="white"/>
                </a:solidFill>
              </a:rPr>
              <a:t> értéke megegyezik, azaz találjon x és x’ bitsorozatot, ahol x’≠</a:t>
            </a:r>
            <a:r>
              <a:rPr lang="hu-HU" sz="2400" dirty="0" err="1">
                <a:solidFill>
                  <a:prstClr val="white"/>
                </a:solidFill>
              </a:rPr>
              <a:t>x</a:t>
            </a:r>
            <a:r>
              <a:rPr lang="hu-HU" sz="2400" dirty="0">
                <a:solidFill>
                  <a:prstClr val="white"/>
                </a:solidFill>
              </a:rPr>
              <a:t> és H(x)=H(x’). Jelentős különbség az ütközéses és az őskép elleni támadások között, hogy az ütközéses esetben </a:t>
            </a:r>
            <a:r>
              <a:rPr lang="hu-HU" sz="2400" u="sng" dirty="0">
                <a:solidFill>
                  <a:prstClr val="white"/>
                </a:solidFill>
              </a:rPr>
              <a:t>a lenyomat sem és az inputok egyike sem áll a támadó rendelkezésére</a:t>
            </a:r>
            <a:r>
              <a:rPr lang="hu-HU" sz="2400" u="sng" dirty="0" smtClean="0">
                <a:solidFill>
                  <a:prstClr val="white"/>
                </a:solidFill>
              </a:rPr>
              <a:t>.</a:t>
            </a:r>
          </a:p>
          <a:p>
            <a:pPr marL="914400" lvl="2" indent="0" algn="just">
              <a:buNone/>
            </a:pPr>
            <a:r>
              <a:rPr lang="hu-HU" sz="2400" dirty="0">
                <a:solidFill>
                  <a:prstClr val="white"/>
                </a:solidFill>
              </a:rPr>
              <a:t>Az ütközéses támadással szemben biztonságos </a:t>
            </a:r>
            <a:r>
              <a:rPr lang="hu-HU" sz="2400" dirty="0" err="1">
                <a:solidFill>
                  <a:prstClr val="white"/>
                </a:solidFill>
              </a:rPr>
              <a:t>hash</a:t>
            </a:r>
            <a:r>
              <a:rPr lang="hu-HU" sz="2400" dirty="0">
                <a:solidFill>
                  <a:prstClr val="white"/>
                </a:solidFill>
              </a:rPr>
              <a:t> függvényeket (erősen) </a:t>
            </a:r>
            <a:r>
              <a:rPr lang="hu-HU" sz="2400" u="sng" dirty="0">
                <a:solidFill>
                  <a:prstClr val="white"/>
                </a:solidFill>
              </a:rPr>
              <a:t>ütközésmentesnek</a:t>
            </a:r>
            <a:r>
              <a:rPr lang="hu-HU" sz="2400" dirty="0">
                <a:solidFill>
                  <a:prstClr val="white"/>
                </a:solidFill>
              </a:rPr>
              <a:t> nevezzük</a:t>
            </a:r>
            <a:r>
              <a:rPr lang="hu-HU" sz="2400" dirty="0" smtClean="0">
                <a:solidFill>
                  <a:prstClr val="white"/>
                </a:solidFill>
              </a:rPr>
              <a:t>.</a:t>
            </a:r>
          </a:p>
          <a:p>
            <a:pPr marL="457200" lvl="1" indent="0" algn="just">
              <a:buNone/>
            </a:pPr>
            <a:endParaRPr lang="hu-HU" sz="24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r>
              <a:rPr lang="hu-HU" sz="2400" dirty="0">
                <a:solidFill>
                  <a:prstClr val="white"/>
                </a:solidFill>
              </a:rPr>
              <a:t>A digitális aláírásoknál erősen ütközésmentes, őskép ellenálló </a:t>
            </a:r>
            <a:r>
              <a:rPr lang="hu-HU" sz="2400" dirty="0" err="1">
                <a:solidFill>
                  <a:prstClr val="white"/>
                </a:solidFill>
              </a:rPr>
              <a:t>hash</a:t>
            </a:r>
            <a:r>
              <a:rPr lang="hu-HU" sz="2400" dirty="0">
                <a:solidFill>
                  <a:prstClr val="white"/>
                </a:solidFill>
              </a:rPr>
              <a:t> függvényeket alkalmazunk.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019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6"/>
            <a:ext cx="9905999" cy="5988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 smtClean="0"/>
              <a:t>MD5</a:t>
            </a:r>
            <a:endParaRPr lang="hu-HU" u="sng" dirty="0"/>
          </a:p>
          <a:p>
            <a:pPr lvl="1" algn="just"/>
            <a:r>
              <a:rPr lang="hu-HU" sz="2400" dirty="0"/>
              <a:t>Az MD5 (</a:t>
            </a:r>
            <a:r>
              <a:rPr lang="hu-HU" sz="2400" dirty="0" err="1"/>
              <a:t>Message-Digest</a:t>
            </a:r>
            <a:r>
              <a:rPr lang="hu-HU" sz="2400" dirty="0"/>
              <a:t> </a:t>
            </a:r>
            <a:r>
              <a:rPr lang="hu-HU" sz="2400" dirty="0" err="1"/>
              <a:t>algorithm</a:t>
            </a:r>
            <a:r>
              <a:rPr lang="hu-HU" sz="2400" dirty="0"/>
              <a:t> 5) egy 128 bites </a:t>
            </a:r>
            <a:r>
              <a:rPr lang="hu-HU" sz="2400" dirty="0" err="1"/>
              <a:t>hash</a:t>
            </a:r>
            <a:r>
              <a:rPr lang="hu-HU" sz="2400" dirty="0"/>
              <a:t> értékkel rendelkező </a:t>
            </a:r>
            <a:r>
              <a:rPr lang="hu-HU" sz="2400" dirty="0" err="1"/>
              <a:t>hash</a:t>
            </a:r>
            <a:r>
              <a:rPr lang="hu-HU" sz="2400" dirty="0"/>
              <a:t> függvény. 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Az </a:t>
            </a:r>
            <a:r>
              <a:rPr lang="hu-HU" sz="2400" dirty="0"/>
              <a:t>MD5-öt az RSA egyik alkotója </a:t>
            </a:r>
            <a:r>
              <a:rPr lang="hu-HU" sz="2400" dirty="0" err="1"/>
              <a:t>Rivest</a:t>
            </a:r>
            <a:r>
              <a:rPr lang="hu-HU" sz="2400" dirty="0"/>
              <a:t> fejlesztette ki 1991-ben. 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2004-ben </a:t>
            </a:r>
            <a:r>
              <a:rPr lang="hu-HU" sz="2400" dirty="0"/>
              <a:t>több biztonsági rést fedeztek fel az algoritmusban, mely alapján 2005 óta digitális aláírásoknál használata nem javasolt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Az MD5 konstrukciójában </a:t>
            </a:r>
            <a:r>
              <a:rPr lang="hu-HU" sz="2400" dirty="0" smtClean="0"/>
              <a:t>kompressziós </a:t>
            </a:r>
            <a:r>
              <a:rPr lang="hu-HU" sz="2400" dirty="0"/>
              <a:t>függvényt </a:t>
            </a:r>
            <a:r>
              <a:rPr lang="hu-HU" sz="2400" dirty="0" smtClean="0"/>
              <a:t>alkalmazunk</a:t>
            </a:r>
            <a:endParaRPr lang="hu-HU" sz="2400" dirty="0"/>
          </a:p>
          <a:p>
            <a:pPr lvl="1" algn="just"/>
            <a:r>
              <a:rPr lang="hu-HU" sz="2400" dirty="0" smtClean="0"/>
              <a:t>két </a:t>
            </a:r>
            <a:r>
              <a:rPr lang="hu-HU" sz="2400" dirty="0"/>
              <a:t>inputja van, egy 128 bit hosszú </a:t>
            </a:r>
            <a:r>
              <a:rPr lang="hu-HU" sz="2400" dirty="0" err="1" smtClean="0"/>
              <a:t>sztring</a:t>
            </a:r>
            <a:r>
              <a:rPr lang="hu-HU" sz="2400" dirty="0" smtClean="0"/>
              <a:t> </a:t>
            </a:r>
            <a:r>
              <a:rPr lang="hu-HU" sz="2400" dirty="0"/>
              <a:t>és egy 512 bit hosszú </a:t>
            </a:r>
            <a:r>
              <a:rPr lang="hu-HU" sz="2400" dirty="0" smtClean="0"/>
              <a:t>blokk</a:t>
            </a:r>
          </a:p>
          <a:p>
            <a:pPr lvl="1" algn="just"/>
            <a:r>
              <a:rPr lang="hu-HU" sz="2400" dirty="0" smtClean="0"/>
              <a:t>Az </a:t>
            </a:r>
            <a:r>
              <a:rPr lang="hu-HU" sz="2400" dirty="0"/>
              <a:t>eredeti </a:t>
            </a:r>
            <a:r>
              <a:rPr lang="hu-HU" sz="2400" dirty="0" smtClean="0"/>
              <a:t>üzenet lenyomata az </a:t>
            </a:r>
            <a:r>
              <a:rPr lang="hu-HU" sz="2400" dirty="0"/>
              <a:t>utolsó blokkra vonatkozó kompressziós függvényérték lesz, mely 128 bit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Az MD5 nem mutat védettséget az ütközéses támadással </a:t>
            </a:r>
            <a:r>
              <a:rPr lang="hu-HU" sz="2400" dirty="0" smtClean="0"/>
              <a:t>szemben, </a:t>
            </a:r>
            <a:r>
              <a:rPr lang="hu-HU" dirty="0" smtClean="0"/>
              <a:t>a </a:t>
            </a:r>
            <a:r>
              <a:rPr lang="hu-HU" dirty="0"/>
              <a:t>gyakorlatban már nem javasolt </a:t>
            </a:r>
            <a:r>
              <a:rPr lang="hu-HU" dirty="0" smtClean="0"/>
              <a:t>alkalmazni. </a:t>
            </a:r>
            <a:endParaRPr lang="hu-HU" dirty="0"/>
          </a:p>
          <a:p>
            <a:pPr lvl="1"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0503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15155"/>
            <a:ext cx="9905999" cy="5872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u="sng" dirty="0" smtClean="0"/>
              <a:t>SHA</a:t>
            </a:r>
            <a:endParaRPr lang="hu-HU" sz="2600" u="sng" dirty="0"/>
          </a:p>
          <a:p>
            <a:pPr lvl="1" algn="just"/>
            <a:r>
              <a:rPr lang="hu-HU" sz="2600" dirty="0" smtClean="0"/>
              <a:t>A másik </a:t>
            </a:r>
            <a:r>
              <a:rPr lang="hu-HU" sz="2600" dirty="0"/>
              <a:t>gyakorlatban elterjedt </a:t>
            </a:r>
            <a:r>
              <a:rPr lang="hu-HU" sz="2600" dirty="0" err="1"/>
              <a:t>hash</a:t>
            </a:r>
            <a:r>
              <a:rPr lang="hu-HU" sz="2600" dirty="0"/>
              <a:t> függvénycsalád az SHA (</a:t>
            </a:r>
            <a:r>
              <a:rPr lang="hu-HU" sz="2600" dirty="0" err="1"/>
              <a:t>Secure</a:t>
            </a:r>
            <a:r>
              <a:rPr lang="hu-HU" sz="2600" dirty="0"/>
              <a:t> </a:t>
            </a:r>
            <a:r>
              <a:rPr lang="hu-HU" sz="2600" dirty="0" err="1"/>
              <a:t>Hash</a:t>
            </a:r>
            <a:r>
              <a:rPr lang="hu-HU" sz="2600" dirty="0"/>
              <a:t> </a:t>
            </a:r>
            <a:r>
              <a:rPr lang="hu-HU" sz="2600" dirty="0" err="1"/>
              <a:t>Algorithm</a:t>
            </a:r>
            <a:r>
              <a:rPr lang="hu-HU" sz="2600" dirty="0"/>
              <a:t>). </a:t>
            </a:r>
            <a:endParaRPr lang="hu-HU" sz="2600" dirty="0" smtClean="0"/>
          </a:p>
          <a:p>
            <a:pPr lvl="1" algn="just"/>
            <a:r>
              <a:rPr lang="hu-HU" sz="2600" dirty="0" smtClean="0"/>
              <a:t>Az </a:t>
            </a:r>
            <a:r>
              <a:rPr lang="hu-HU" sz="2600" dirty="0"/>
              <a:t>SHA az MD5 rendszeren alapszik, 1993-ban az amerikai FIPS 180 szabványban lett ismertetve. </a:t>
            </a:r>
            <a:endParaRPr lang="hu-HU" sz="2600" dirty="0" smtClean="0"/>
          </a:p>
          <a:p>
            <a:pPr lvl="1" algn="just"/>
            <a:r>
              <a:rPr lang="hu-HU" sz="2600" dirty="0" smtClean="0"/>
              <a:t>Tipikusan </a:t>
            </a:r>
            <a:r>
              <a:rPr lang="hu-HU" sz="2600" dirty="0"/>
              <a:t>digitális aláírási rendszereknél alkalmazzák. </a:t>
            </a:r>
            <a:endParaRPr lang="hu-HU" sz="2600" dirty="0" smtClean="0"/>
          </a:p>
          <a:p>
            <a:pPr lvl="1" algn="just"/>
            <a:r>
              <a:rPr lang="hu-HU" sz="2600" dirty="0" smtClean="0"/>
              <a:t>Az </a:t>
            </a:r>
            <a:r>
              <a:rPr lang="hu-HU" sz="2600" dirty="0"/>
              <a:t>SHA </a:t>
            </a:r>
            <a:r>
              <a:rPr lang="hu-HU" sz="2600" dirty="0" smtClean="0"/>
              <a:t>lenyomat 160 bit hosszú: a </a:t>
            </a:r>
            <a:r>
              <a:rPr lang="hu-HU" sz="2600" dirty="0"/>
              <a:t>kompressziós függvény 160 bites és </a:t>
            </a:r>
            <a:r>
              <a:rPr lang="hu-HU" sz="2600" dirty="0" smtClean="0"/>
              <a:t>az 512 bites blokk </a:t>
            </a:r>
            <a:r>
              <a:rPr lang="hu-HU" sz="2600" dirty="0" err="1"/>
              <a:t>sztringhez</a:t>
            </a:r>
            <a:r>
              <a:rPr lang="hu-HU" sz="2600" dirty="0"/>
              <a:t> 160 bitet </a:t>
            </a:r>
            <a:r>
              <a:rPr lang="hu-HU" sz="2600" dirty="0" smtClean="0"/>
              <a:t>rendel</a:t>
            </a:r>
          </a:p>
          <a:p>
            <a:pPr lvl="1" algn="just"/>
            <a:endParaRPr lang="hu-HU" sz="2400" dirty="0" smtClean="0"/>
          </a:p>
          <a:p>
            <a:pPr lvl="1" algn="just"/>
            <a:r>
              <a:rPr lang="hu-HU" sz="2200" dirty="0" smtClean="0"/>
              <a:t>az </a:t>
            </a:r>
            <a:r>
              <a:rPr lang="hu-HU" sz="2200" dirty="0"/>
              <a:t>SHA224, SHA256, SHA384 és SHA512 </a:t>
            </a:r>
            <a:r>
              <a:rPr lang="hu-HU" sz="2200" dirty="0" smtClean="0"/>
              <a:t>algoritmusokat, közös </a:t>
            </a:r>
            <a:r>
              <a:rPr lang="hu-HU" sz="2200" dirty="0"/>
              <a:t>néven SHA-2-nek is neveznek. </a:t>
            </a:r>
            <a:r>
              <a:rPr lang="hu-HU" sz="2200" dirty="0" smtClean="0"/>
              <a:t>Az </a:t>
            </a:r>
            <a:r>
              <a:rPr lang="hu-HU" sz="2200" dirty="0"/>
              <a:t>elnevezésekben a háromjegyű számok az algoritmus által generált lenyomat hosszát jelzik. Az SHA256 egy 256 bit hosszú üzenetkivonatot eredményez. Az SHA384 és SHA512 a 32 bites részblokkok helyett 64 bitesekkel számol és az 512 bites blokkméret helyett 1024 bites üzenetblokkokat kezel.</a:t>
            </a:r>
          </a:p>
        </p:txBody>
      </p:sp>
    </p:spTree>
    <p:extLst>
      <p:ext uri="{BB962C8B-B14F-4D97-AF65-F5344CB8AC3E}">
        <p14:creationId xmlns:p14="http://schemas.microsoft.com/office/powerpoint/2010/main" val="111915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89396"/>
            <a:ext cx="9905999" cy="6151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u="sng" dirty="0"/>
              <a:t>Születésnapi </a:t>
            </a:r>
            <a:r>
              <a:rPr lang="hu-HU" u="sng" dirty="0" smtClean="0"/>
              <a:t>paradoxon</a:t>
            </a:r>
          </a:p>
          <a:p>
            <a:pPr lvl="1" algn="just"/>
            <a:r>
              <a:rPr lang="hu-HU" sz="2400" dirty="0" smtClean="0"/>
              <a:t>Tegyük </a:t>
            </a:r>
            <a:r>
              <a:rPr lang="hu-HU" sz="2400" dirty="0"/>
              <a:t>fel, hogy egy szobában </a:t>
            </a:r>
            <a:r>
              <a:rPr lang="hu-HU" sz="2400" dirty="0" smtClean="0"/>
              <a:t>véletlenül </a:t>
            </a:r>
          </a:p>
          <a:p>
            <a:pPr marL="457200" lvl="1" indent="0" algn="just">
              <a:buNone/>
            </a:pPr>
            <a:r>
              <a:rPr lang="hu-HU" sz="2400" dirty="0" smtClean="0"/>
              <a:t>választott </a:t>
            </a:r>
            <a:r>
              <a:rPr lang="hu-HU" sz="2400" dirty="0"/>
              <a:t>emberek egy </a:t>
            </a:r>
            <a:r>
              <a:rPr lang="hu-HU" sz="2400" dirty="0" smtClean="0"/>
              <a:t>csoportja </a:t>
            </a:r>
            <a:r>
              <a:rPr lang="hu-HU" sz="2400" dirty="0"/>
              <a:t>tartózkodik. 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A </a:t>
            </a:r>
            <a:r>
              <a:rPr lang="hu-HU" sz="2400" dirty="0"/>
              <a:t>kérdés az, </a:t>
            </a:r>
            <a:r>
              <a:rPr lang="hu-HU" sz="2400" dirty="0" smtClean="0"/>
              <a:t>hogy </a:t>
            </a:r>
            <a:r>
              <a:rPr lang="hu-HU" sz="2400" dirty="0"/>
              <a:t>mennyi a valószínűsége, 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hogy </a:t>
            </a:r>
            <a:r>
              <a:rPr lang="hu-HU" sz="2400" dirty="0"/>
              <a:t>legalább két személynek megegyezik a </a:t>
            </a:r>
            <a:r>
              <a:rPr lang="hu-HU" sz="2400" dirty="0" smtClean="0"/>
              <a:t>születésnapja? </a:t>
            </a:r>
          </a:p>
          <a:p>
            <a:pPr lvl="1" algn="just"/>
            <a:r>
              <a:rPr lang="hu-HU" sz="2400" dirty="0" smtClean="0"/>
              <a:t>A </a:t>
            </a:r>
            <a:r>
              <a:rPr lang="hu-HU" sz="2400" dirty="0"/>
              <a:t>meglepő válasz az, hogy annak valószínűsége, hogy legalább két ember ugyanazon a napon született több mint 50%, ha a csoport létszáma 23. </a:t>
            </a:r>
            <a:r>
              <a:rPr lang="hu-HU" sz="2400" dirty="0" smtClean="0"/>
              <a:t>Emiatt </a:t>
            </a:r>
            <a:r>
              <a:rPr lang="hu-HU" sz="2400" dirty="0"/>
              <a:t>a meglepő eredmény miatt hívjuk paradoxonnak, hiszen a 23 fő nagyon kis létszám az év 365 napjához képest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 születésnapi paradoxon a </a:t>
            </a:r>
            <a:r>
              <a:rPr lang="hu-HU" sz="2400" dirty="0" err="1"/>
              <a:t>hash</a:t>
            </a:r>
            <a:r>
              <a:rPr lang="hu-HU" sz="2400" dirty="0"/>
              <a:t> függvényeknél nagy jelentőséggel bír, hiszen a paradoxon segítségével megadhatjuk egy ütközés véletlenszerű megtalálásának a valószínűségét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Ez alapján a </a:t>
            </a:r>
            <a:r>
              <a:rPr lang="hu-HU" sz="2400" dirty="0" err="1"/>
              <a:t>hash</a:t>
            </a:r>
            <a:r>
              <a:rPr lang="hu-HU" sz="2400" dirty="0"/>
              <a:t> érték méretét úgy kell meghatározni, hogy elég nagy legyen, hogy a gyakorlatban az ilyen jellegű támadás kivitelezhetetlen legyen. Jelenleg ez az </a:t>
            </a:r>
            <a:r>
              <a:rPr lang="hu-HU" sz="2400" i="1" dirty="0"/>
              <a:t>n </a:t>
            </a:r>
            <a:r>
              <a:rPr lang="hu-HU" sz="2400" dirty="0"/>
              <a:t>érték </a:t>
            </a:r>
            <a:r>
              <a:rPr lang="hu-HU" sz="2400" i="1" dirty="0"/>
              <a:t>160. </a:t>
            </a:r>
            <a:r>
              <a:rPr lang="hu-HU" sz="2400" i="1" dirty="0" smtClean="0"/>
              <a:t>(MD5 128 bitje kicsi)</a:t>
            </a:r>
            <a:endParaRPr lang="hu-HU" sz="2400" dirty="0" smtClean="0"/>
          </a:p>
          <a:p>
            <a:pPr lvl="1" algn="just"/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86" y="489397"/>
            <a:ext cx="3252525" cy="18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509666"/>
            <a:ext cx="9905999" cy="5681272"/>
          </a:xfrm>
        </p:spPr>
        <p:txBody>
          <a:bodyPr>
            <a:normAutofit/>
          </a:bodyPr>
          <a:lstStyle/>
          <a:p>
            <a:r>
              <a:rPr lang="hu-HU" u="sng" dirty="0" smtClean="0"/>
              <a:t>Üzenethitelesítés</a:t>
            </a:r>
          </a:p>
          <a:p>
            <a:pPr lvl="1"/>
            <a:r>
              <a:rPr lang="hu-HU" sz="2400" dirty="0"/>
              <a:t>MAC (</a:t>
            </a:r>
            <a:r>
              <a:rPr lang="hu-HU" sz="2400" dirty="0" err="1"/>
              <a:t>Message</a:t>
            </a:r>
            <a:r>
              <a:rPr lang="hu-HU" sz="2400" dirty="0"/>
              <a:t> </a:t>
            </a:r>
            <a:r>
              <a:rPr lang="hu-HU" sz="2400" dirty="0" err="1"/>
              <a:t>Authentication</a:t>
            </a:r>
            <a:r>
              <a:rPr lang="hu-HU" sz="2400" dirty="0"/>
              <a:t> </a:t>
            </a:r>
            <a:r>
              <a:rPr lang="hu-HU" sz="2400" dirty="0" err="1"/>
              <a:t>Code</a:t>
            </a:r>
            <a:r>
              <a:rPr lang="hu-HU" sz="2400" dirty="0" smtClean="0"/>
              <a:t>)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küldő és a fogadó fél biztonságos csatornán kicserél egy titkos kulcsot, majd a küldő fél a titkos kulccsal elkészíti üzenetének MAC kódját. Az üzenet is és a kód is továbbítódik. </a:t>
            </a:r>
            <a:endParaRPr lang="hu-HU" sz="2400" dirty="0" smtClean="0"/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fogadó fél a titkos kulcs ismeretében szintén kiszámítja a kapott üzenet MAC kódját és ellenőrzi, hogy a két MAC kód megegyezik–e.</a:t>
            </a:r>
          </a:p>
          <a:p>
            <a:pPr lvl="1"/>
            <a:r>
              <a:rPr lang="hu-HU" sz="2400" dirty="0" smtClean="0"/>
              <a:t>Az üzenet hitelességét, adatintegritását (változatlanságát) és eredetét garantálja</a:t>
            </a:r>
          </a:p>
          <a:p>
            <a:pPr lvl="1"/>
            <a:r>
              <a:rPr lang="hu-HU" sz="2400" dirty="0" smtClean="0"/>
              <a:t>Ellenőrizni </a:t>
            </a:r>
            <a:r>
              <a:rPr lang="hu-HU" sz="2400" dirty="0"/>
              <a:t>tudjuk, hogy a kapott üzenet megegyezik az elküldöttel, valamint az üzenetet ténylegesen az a személy vagy entitás küldte, akitől várjuk.</a:t>
            </a:r>
          </a:p>
        </p:txBody>
      </p:sp>
    </p:spTree>
    <p:extLst>
      <p:ext uri="{BB962C8B-B14F-4D97-AF65-F5344CB8AC3E}">
        <p14:creationId xmlns:p14="http://schemas.microsoft.com/office/powerpoint/2010/main" val="276958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787</TotalTime>
  <Words>2310</Words>
  <Application>Microsoft Office PowerPoint</Application>
  <PresentationFormat>Szélesvásznú</PresentationFormat>
  <Paragraphs>158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Áramkör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Andrikó (P) Imre</dc:creator>
  <cp:lastModifiedBy>Iroda</cp:lastModifiedBy>
  <cp:revision>59</cp:revision>
  <dcterms:created xsi:type="dcterms:W3CDTF">2022-03-29T08:48:00Z</dcterms:created>
  <dcterms:modified xsi:type="dcterms:W3CDTF">2022-04-19T21:49:49Z</dcterms:modified>
</cp:coreProperties>
</file>