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73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mvlab.org/descal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101computing.net/enigma-machine-emula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/>
              <a:t>8. Kriptográfiai alapismeretek</a:t>
            </a:r>
            <a:endParaRPr lang="hu-HU" sz="3600" dirty="0"/>
          </a:p>
        </p:txBody>
      </p:sp>
      <p:pic>
        <p:nvPicPr>
          <p:cNvPr id="1026" name="Picture 2" descr="Titkosítás - mi ez? Alapjai kriptográ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82" y="1620012"/>
            <a:ext cx="7872857" cy="44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7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614825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sz="2400" dirty="0"/>
              <a:t>Teljesen más módszert választott az amerikai hadsereg a Csendes Óceáni hadműveletek során. Egy kis indián törzs, a </a:t>
            </a:r>
            <a:r>
              <a:rPr lang="hu-HU" sz="2400" u="sng" dirty="0" err="1"/>
              <a:t>navajok</a:t>
            </a:r>
            <a:r>
              <a:rPr lang="hu-HU" sz="2400" dirty="0"/>
              <a:t>, tagjait alkalmazták üzenetek titkosítására. A törzs nyelvét </a:t>
            </a:r>
            <a:r>
              <a:rPr lang="hu-HU" sz="2400" dirty="0" smtClean="0"/>
              <a:t>használták. Ők </a:t>
            </a:r>
            <a:r>
              <a:rPr lang="hu-HU" sz="2400" dirty="0"/>
              <a:t>lefordították a parancsokat és elküldték azokat. A vevő oldalon is volt egy indián, aki </a:t>
            </a:r>
            <a:r>
              <a:rPr lang="hu-HU" sz="2400" dirty="0" smtClean="0"/>
              <a:t>meg</a:t>
            </a:r>
          </a:p>
          <a:p>
            <a:pPr marL="457200" lvl="1" indent="0" algn="just">
              <a:buNone/>
            </a:pPr>
            <a:r>
              <a:rPr lang="hu-HU" sz="2400" dirty="0" smtClean="0"/>
              <a:t>értette </a:t>
            </a:r>
            <a:r>
              <a:rPr lang="hu-HU" sz="2400" dirty="0"/>
              <a:t>az üzenetet és </a:t>
            </a:r>
            <a:r>
              <a:rPr lang="hu-HU" sz="2400" dirty="0" smtClean="0"/>
              <a:t>visszafordította </a:t>
            </a:r>
            <a:r>
              <a:rPr lang="hu-HU" sz="2400" dirty="0"/>
              <a:t>angolra, amit a helyi </a:t>
            </a:r>
            <a:r>
              <a:rPr lang="hu-HU" sz="2400" dirty="0" smtClean="0"/>
              <a:t>parancsnokok végre </a:t>
            </a:r>
            <a:r>
              <a:rPr lang="hu-HU" sz="2400" dirty="0"/>
              <a:t>tudtak hajtani</a:t>
            </a:r>
            <a:r>
              <a:rPr lang="hu-HU" sz="2400" dirty="0" smtClean="0"/>
              <a:t>.</a:t>
            </a:r>
          </a:p>
          <a:p>
            <a:pPr marL="457200" lvl="1" indent="0" algn="just">
              <a:buNone/>
            </a:pPr>
            <a:r>
              <a:rPr lang="hu-HU" sz="2400" dirty="0" smtClean="0"/>
              <a:t> </a:t>
            </a:r>
          </a:p>
          <a:p>
            <a:pPr marL="457200" lvl="1" indent="0" algn="just">
              <a:buNone/>
            </a:pPr>
            <a:r>
              <a:rPr lang="hu-HU" sz="2400" dirty="0" smtClean="0"/>
              <a:t>Az amerikai hadsereg </a:t>
            </a:r>
          </a:p>
          <a:p>
            <a:pPr marL="457200" lvl="1" indent="0" algn="just">
              <a:buNone/>
            </a:pPr>
            <a:r>
              <a:rPr lang="hu-HU" sz="2400" dirty="0" smtClean="0"/>
              <a:t>titkosítási módszerét </a:t>
            </a:r>
          </a:p>
          <a:p>
            <a:pPr marL="457200" lvl="1" indent="0" algn="just">
              <a:buNone/>
            </a:pPr>
            <a:r>
              <a:rPr lang="hu-HU" sz="2400" dirty="0" smtClean="0"/>
              <a:t>nem tudták </a:t>
            </a:r>
            <a:r>
              <a:rPr lang="hu-HU" sz="2400" dirty="0"/>
              <a:t>feltörni a 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világháborúban</a:t>
            </a:r>
            <a:r>
              <a:rPr lang="hu-HU" sz="2400" dirty="0"/>
              <a:t>. 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28" y="2852142"/>
            <a:ext cx="6383383" cy="34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6"/>
            <a:ext cx="9905999" cy="6287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8.3 A </a:t>
            </a:r>
            <a:r>
              <a:rPr lang="hu-HU" dirty="0"/>
              <a:t>szimmetrikus kriptográfia alapjai. </a:t>
            </a:r>
          </a:p>
          <a:p>
            <a:pPr marL="457200" lvl="1" indent="0" algn="just">
              <a:buNone/>
            </a:pPr>
            <a:r>
              <a:rPr lang="hu-HU" sz="2400" dirty="0" smtClean="0"/>
              <a:t>Egy </a:t>
            </a:r>
            <a:r>
              <a:rPr lang="hu-HU" sz="2400" dirty="0" err="1"/>
              <a:t>titkosító</a:t>
            </a:r>
            <a:r>
              <a:rPr lang="hu-HU" sz="2400" dirty="0"/>
              <a:t> eljárást </a:t>
            </a:r>
            <a:r>
              <a:rPr lang="hu-HU" sz="2400" u="sng" dirty="0"/>
              <a:t>szimmetrikusnak</a:t>
            </a:r>
            <a:r>
              <a:rPr lang="hu-HU" sz="2400" dirty="0"/>
              <a:t> nevezünk, ha a kódoló és a dekódoló kulcsok megegyeznek, vagy a dekódoló kulcs a kódolóból könnyen - </a:t>
            </a:r>
            <a:r>
              <a:rPr lang="hu-HU" sz="2400" dirty="0" err="1"/>
              <a:t>polinomiális</a:t>
            </a:r>
            <a:r>
              <a:rPr lang="hu-HU" sz="2400" dirty="0"/>
              <a:t> időn belül - megkapható. </a:t>
            </a:r>
            <a:endParaRPr lang="hu-HU" sz="2400" dirty="0" smtClean="0"/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 algn="just">
              <a:buNone/>
            </a:pPr>
            <a:r>
              <a:rPr lang="hu-HU" dirty="0" smtClean="0"/>
              <a:t>Előnye: </a:t>
            </a:r>
            <a:r>
              <a:rPr lang="hu-HU" dirty="0"/>
              <a:t>az egyszerűség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/>
              <a:t>	</a:t>
            </a:r>
            <a:r>
              <a:rPr lang="hu-HU" dirty="0" smtClean="0"/>
              <a:t>és </a:t>
            </a:r>
            <a:r>
              <a:rPr lang="hu-HU" dirty="0"/>
              <a:t>gyorsaság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 smtClean="0"/>
              <a:t>Hátránya: a </a:t>
            </a:r>
            <a:r>
              <a:rPr lang="hu-HU" dirty="0"/>
              <a:t>titkosításhoz </a:t>
            </a:r>
            <a:r>
              <a:rPr lang="hu-HU" dirty="0" smtClean="0"/>
              <a:t>és</a:t>
            </a:r>
          </a:p>
          <a:p>
            <a:pPr marL="457200" lvl="1" indent="0" algn="just">
              <a:buNone/>
            </a:pPr>
            <a:r>
              <a:rPr lang="hu-HU" dirty="0"/>
              <a:t>	</a:t>
            </a:r>
            <a:r>
              <a:rPr lang="hu-HU" dirty="0" smtClean="0"/>
              <a:t>kódoláshoz ugyanaz </a:t>
            </a:r>
          </a:p>
          <a:p>
            <a:pPr marL="457200" lvl="1" indent="0" algn="just">
              <a:buNone/>
            </a:pPr>
            <a:r>
              <a:rPr lang="hu-HU" dirty="0"/>
              <a:t>	</a:t>
            </a:r>
            <a:r>
              <a:rPr lang="hu-HU" dirty="0" smtClean="0"/>
              <a:t>a </a:t>
            </a:r>
            <a:r>
              <a:rPr lang="hu-HU" dirty="0"/>
              <a:t>kulcs használatos </a:t>
            </a:r>
            <a:endParaRPr lang="hu-HU" dirty="0" smtClean="0"/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 algn="just">
              <a:buNone/>
            </a:pPr>
            <a:r>
              <a:rPr lang="hu-HU" dirty="0"/>
              <a:t>A szimmetrikus titkosítás néhány modern képviselője a DES, a </a:t>
            </a:r>
            <a:r>
              <a:rPr lang="hu-HU" dirty="0" err="1"/>
              <a:t>TripleDES</a:t>
            </a:r>
            <a:r>
              <a:rPr lang="hu-HU" dirty="0"/>
              <a:t> (168 bit), AES, </a:t>
            </a:r>
            <a:r>
              <a:rPr lang="hu-HU" dirty="0" err="1"/>
              <a:t>TwoFish</a:t>
            </a:r>
            <a:r>
              <a:rPr lang="hu-HU" dirty="0"/>
              <a:t>, GOST 28147-89 és az IDEA (128 bit). Ezek sok, egyszerű transzformáció egymás utáni végrehajtása után érik el a kívánt titkosítási szintet. Kétféle tervezési elv kristályosodott ki: a </a:t>
            </a:r>
            <a:r>
              <a:rPr lang="hu-HU" dirty="0" err="1"/>
              <a:t>Feistel</a:t>
            </a:r>
            <a:r>
              <a:rPr lang="hu-HU" dirty="0"/>
              <a:t> és az SP-hálózatok. 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91" y="2346308"/>
            <a:ext cx="5757120" cy="24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287383"/>
            <a:ext cx="9905999" cy="6479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8.4 DES </a:t>
            </a:r>
            <a:r>
              <a:rPr lang="hu-HU" dirty="0"/>
              <a:t>(Data </a:t>
            </a:r>
            <a:r>
              <a:rPr lang="hu-HU" dirty="0" err="1"/>
              <a:t>Encryption</a:t>
            </a:r>
            <a:r>
              <a:rPr lang="hu-HU" dirty="0"/>
              <a:t> Standard) </a:t>
            </a:r>
            <a:endParaRPr lang="hu-HU" dirty="0" smtClean="0"/>
          </a:p>
          <a:p>
            <a:pPr lvl="1" algn="just"/>
            <a:r>
              <a:rPr lang="hu-HU" sz="2400" dirty="0" smtClean="0"/>
              <a:t>Az </a:t>
            </a:r>
            <a:r>
              <a:rPr lang="hu-HU" sz="2400" dirty="0"/>
              <a:t>egyik legrégebbi és polgári alkalmazásoknál leggyakrabban használt </a:t>
            </a:r>
            <a:r>
              <a:rPr lang="hu-HU" sz="2400" u="sng" dirty="0"/>
              <a:t>szimmetrikus titkosítási algoritmus </a:t>
            </a:r>
            <a:r>
              <a:rPr lang="hu-HU" sz="2400" dirty="0"/>
              <a:t>a DES, amely a Data </a:t>
            </a:r>
            <a:r>
              <a:rPr lang="hu-HU" sz="2400" dirty="0" err="1"/>
              <a:t>Encryption</a:t>
            </a:r>
            <a:r>
              <a:rPr lang="hu-HU" sz="2400" dirty="0"/>
              <a:t> Standard rövidítése. A DES egy </a:t>
            </a:r>
            <a:r>
              <a:rPr lang="hu-HU" sz="2400" dirty="0" err="1"/>
              <a:t>Feistel</a:t>
            </a:r>
            <a:r>
              <a:rPr lang="hu-HU" sz="2400" dirty="0"/>
              <a:t> hálózat és 1976-ban szabadalmaztatta az IBM. Az eljárás </a:t>
            </a:r>
            <a:r>
              <a:rPr lang="hu-HU" sz="2400" u="sng" dirty="0"/>
              <a:t>64 bites üzenetblokkokat kódol 64 bites kulccsal</a:t>
            </a:r>
            <a:r>
              <a:rPr lang="hu-HU" sz="2400" dirty="0"/>
              <a:t>, ebből azonban 8 bit paritásellenőrzésre szolgál, így a kulcs csak 56 bites. 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2 része van az algoritmusnak: </a:t>
            </a:r>
            <a:r>
              <a:rPr lang="hu-HU" sz="2400" dirty="0" err="1" smtClean="0"/>
              <a:t>titkosítóeljárás</a:t>
            </a:r>
            <a:r>
              <a:rPr lang="hu-HU" sz="2400" dirty="0" smtClean="0"/>
              <a:t> és kulcsgenerálás</a:t>
            </a:r>
          </a:p>
          <a:p>
            <a:pPr lvl="1" algn="just"/>
            <a:r>
              <a:rPr lang="hu-HU" sz="2400" dirty="0" smtClean="0"/>
              <a:t>Több </a:t>
            </a:r>
            <a:r>
              <a:rPr lang="hu-HU" sz="2400" dirty="0"/>
              <a:t>blokkból álló üzenetet </a:t>
            </a:r>
            <a:r>
              <a:rPr lang="hu-HU" sz="2400" dirty="0" smtClean="0"/>
              <a:t>úgy </a:t>
            </a:r>
            <a:r>
              <a:rPr lang="hu-HU" sz="2400" u="sng" dirty="0"/>
              <a:t>kódolunk</a:t>
            </a:r>
            <a:r>
              <a:rPr lang="hu-HU" sz="2400" dirty="0"/>
              <a:t>, hogy a blokkokat külön-külön ugyanazzal a kulccsal </a:t>
            </a:r>
            <a:r>
              <a:rPr lang="hu-HU" sz="2400" dirty="0" err="1"/>
              <a:t>titkosítjuk</a:t>
            </a:r>
            <a:r>
              <a:rPr lang="hu-HU" sz="2400" dirty="0"/>
              <a:t>, majd a kapott blokkokat összefűzve juttatjuk el a fogadó félhez</a:t>
            </a:r>
            <a:r>
              <a:rPr lang="hu-HU" sz="2400" dirty="0" smtClean="0"/>
              <a:t>.</a:t>
            </a:r>
          </a:p>
          <a:p>
            <a:pPr lvl="1" algn="just"/>
            <a:r>
              <a:rPr lang="hu-HU" sz="2400" dirty="0"/>
              <a:t>A DES-el titkosított adatok </a:t>
            </a:r>
            <a:r>
              <a:rPr lang="hu-HU" sz="2400" u="sng" dirty="0"/>
              <a:t>dekódolása</a:t>
            </a:r>
            <a:r>
              <a:rPr lang="hu-HU" sz="2400" dirty="0"/>
              <a:t> úgy történik, hogy a </a:t>
            </a:r>
            <a:r>
              <a:rPr lang="hu-HU" sz="2400" dirty="0" err="1"/>
              <a:t>titkosító</a:t>
            </a:r>
            <a:r>
              <a:rPr lang="hu-HU" sz="2400" dirty="0"/>
              <a:t> algoritmust alkalmazzuk a kódolt szóra, azonban a menetkulcsokat fordított sorrendben generáljuk. </a:t>
            </a:r>
            <a:endParaRPr lang="hu-HU" sz="2400" dirty="0" smtClean="0"/>
          </a:p>
          <a:p>
            <a:pPr lvl="1" algn="just"/>
            <a:r>
              <a:rPr lang="hu-HU" sz="2400" dirty="0" smtClean="0">
                <a:hlinkClick r:id="rId2"/>
              </a:rPr>
              <a:t>Példa: https</a:t>
            </a:r>
            <a:r>
              <a:rPr lang="hu-HU" sz="2400" dirty="0">
                <a:hlinkClick r:id="rId2"/>
              </a:rPr>
              <a:t>://emvlab.org/descalc/</a:t>
            </a:r>
            <a:endParaRPr lang="hu-HU" sz="2400" dirty="0" smtClean="0"/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>
              <a:buNone/>
            </a:pP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869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5429"/>
            <a:ext cx="9905999" cy="535577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49" y="258112"/>
            <a:ext cx="7398506" cy="63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35429"/>
            <a:ext cx="9905999" cy="5355772"/>
          </a:xfrm>
        </p:spPr>
        <p:txBody>
          <a:bodyPr>
            <a:normAutofit/>
          </a:bodyPr>
          <a:lstStyle/>
          <a:p>
            <a:pPr lvl="1" algn="just"/>
            <a:r>
              <a:rPr lang="hu-HU" sz="2400" dirty="0"/>
              <a:t>A DES az 56 bites kulccsal ma már nem tekinthető </a:t>
            </a:r>
            <a:r>
              <a:rPr lang="hu-HU" sz="2400" dirty="0" smtClean="0"/>
              <a:t>biztonságosnak.</a:t>
            </a:r>
          </a:p>
          <a:p>
            <a:pPr lvl="1" algn="just"/>
            <a:r>
              <a:rPr lang="hu-HU" sz="2400" dirty="0" smtClean="0"/>
              <a:t>Bár </a:t>
            </a:r>
            <a:r>
              <a:rPr lang="hu-HU" sz="2400" dirty="0"/>
              <a:t>az 1990-es évek elején a technika még nem tette lehetővé egyszerű és olcsó DES-kulcs-törők készítését, azok lehetőségét a szakértők előre látták. </a:t>
            </a:r>
            <a:endParaRPr lang="hu-HU" sz="2400" dirty="0" smtClean="0"/>
          </a:p>
          <a:p>
            <a:pPr lvl="1" algn="just"/>
            <a:r>
              <a:rPr lang="hu-HU" sz="2400" dirty="0" smtClean="0"/>
              <a:t>A </a:t>
            </a:r>
            <a:r>
              <a:rPr lang="hu-HU" sz="2400" dirty="0"/>
              <a:t>DES azonban annyira elterjedt, hogy sokáig nem akarták új eljárással kiváltani, hanem a </a:t>
            </a:r>
            <a:r>
              <a:rPr lang="hu-HU" sz="2400" dirty="0" smtClean="0"/>
              <a:t>kulcshosszát </a:t>
            </a:r>
            <a:r>
              <a:rPr lang="hu-HU" sz="2400" dirty="0"/>
              <a:t>növelték meg. Ez úgy történik, hogy nem egy hanem három DES futamot, három különböző kulccsal egymás után alkalmaznak az üzenetre. Így a kulcshossz 168 bitre nő. Ezt a formát háromszoros vagy </a:t>
            </a:r>
            <a:r>
              <a:rPr lang="hu-HU" sz="2400" u="sng" dirty="0"/>
              <a:t>tripla DES-</a:t>
            </a:r>
            <a:r>
              <a:rPr lang="hu-HU" sz="2400" u="sng" dirty="0" err="1"/>
              <a:t>nek</a:t>
            </a:r>
            <a:r>
              <a:rPr lang="hu-HU" sz="2400" dirty="0"/>
              <a:t>, TDES-</a:t>
            </a:r>
            <a:r>
              <a:rPr lang="hu-HU" sz="2400" dirty="0" err="1"/>
              <a:t>nek</a:t>
            </a:r>
            <a:r>
              <a:rPr lang="hu-HU" sz="2400" dirty="0"/>
              <a:t> nevezzük.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9055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6069874"/>
          </a:xfrm>
        </p:spPr>
        <p:txBody>
          <a:bodyPr>
            <a:normAutofit/>
          </a:bodyPr>
          <a:lstStyle/>
          <a:p>
            <a:r>
              <a:rPr lang="hu-HU" dirty="0" smtClean="0"/>
              <a:t>8.5 GOST </a:t>
            </a:r>
            <a:r>
              <a:rPr lang="hu-HU" dirty="0"/>
              <a:t>28147-89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sz="2400" dirty="0"/>
              <a:t>Ez a szimmetrikus </a:t>
            </a:r>
            <a:r>
              <a:rPr lang="hu-HU" sz="2400" dirty="0" err="1"/>
              <a:t>titkosító</a:t>
            </a:r>
            <a:r>
              <a:rPr lang="hu-HU" sz="2400" dirty="0"/>
              <a:t> algoritmus körülbelül egyidős a DES-szel, de csak a múlt század végén hozták nyilvánosságra. Nem polgári célra készítették, hanem a Szovjetunió hadseregében és felső párt- és államigazgatásában alkalmazták. A DES-</a:t>
            </a:r>
            <a:r>
              <a:rPr lang="hu-HU" sz="2400" dirty="0" err="1"/>
              <a:t>hez</a:t>
            </a:r>
            <a:r>
              <a:rPr lang="hu-HU" sz="2400" dirty="0"/>
              <a:t> hasonlóan ez is egy </a:t>
            </a:r>
            <a:r>
              <a:rPr lang="hu-HU" sz="2400" dirty="0" err="1"/>
              <a:t>Feistel</a:t>
            </a:r>
            <a:r>
              <a:rPr lang="hu-HU" sz="2400" dirty="0"/>
              <a:t> hálózat. </a:t>
            </a:r>
          </a:p>
          <a:p>
            <a:r>
              <a:rPr lang="hu-HU" dirty="0" smtClean="0"/>
              <a:t>8.6 AES </a:t>
            </a:r>
            <a:r>
              <a:rPr lang="hu-HU" dirty="0"/>
              <a:t>(Advanced </a:t>
            </a:r>
            <a:r>
              <a:rPr lang="hu-HU" dirty="0" err="1"/>
              <a:t>Encryption</a:t>
            </a:r>
            <a:r>
              <a:rPr lang="hu-HU" dirty="0"/>
              <a:t> Standard)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sz="2400" dirty="0"/>
              <a:t>1997-ben a NIST (National Institute of Standard and </a:t>
            </a:r>
            <a:r>
              <a:rPr lang="hu-HU" sz="2400" dirty="0" err="1"/>
              <a:t>Technology</a:t>
            </a:r>
            <a:r>
              <a:rPr lang="hu-HU" sz="2400" dirty="0"/>
              <a:t>) pályázatot írt ki új szimmetrikus </a:t>
            </a:r>
            <a:r>
              <a:rPr lang="hu-HU" sz="2400" dirty="0" err="1"/>
              <a:t>titkosító</a:t>
            </a:r>
            <a:r>
              <a:rPr lang="hu-HU" sz="2400" dirty="0"/>
              <a:t> szabvány </a:t>
            </a:r>
            <a:r>
              <a:rPr lang="hu-HU" sz="2400" dirty="0" smtClean="0"/>
              <a:t>készítésére. 2000 </a:t>
            </a:r>
            <a:r>
              <a:rPr lang="hu-HU" sz="2400" dirty="0"/>
              <a:t>őszén </a:t>
            </a:r>
            <a:r>
              <a:rPr lang="hu-HU" sz="2400" dirty="0" smtClean="0"/>
              <a:t>a </a:t>
            </a:r>
            <a:r>
              <a:rPr lang="hu-HU" sz="2400" dirty="0"/>
              <a:t>győztes a </a:t>
            </a:r>
            <a:r>
              <a:rPr lang="hu-HU" sz="2400" dirty="0" err="1"/>
              <a:t>Rijndael</a:t>
            </a:r>
            <a:r>
              <a:rPr lang="hu-HU" sz="2400" dirty="0"/>
              <a:t> </a:t>
            </a:r>
            <a:r>
              <a:rPr lang="hu-HU" sz="2400" dirty="0" err="1"/>
              <a:t>fantázianevű</a:t>
            </a:r>
            <a:r>
              <a:rPr lang="hu-HU" sz="2400" dirty="0"/>
              <a:t> algoritmus lett, amelynek alkotói Vincent </a:t>
            </a:r>
            <a:r>
              <a:rPr lang="hu-HU" sz="2400" dirty="0" err="1"/>
              <a:t>Rijmen</a:t>
            </a:r>
            <a:r>
              <a:rPr lang="hu-HU" sz="2400" dirty="0"/>
              <a:t> és Joan </a:t>
            </a:r>
            <a:r>
              <a:rPr lang="hu-HU" sz="2400" dirty="0" err="1"/>
              <a:t>Daemen</a:t>
            </a:r>
            <a:r>
              <a:rPr lang="hu-HU" sz="2400" dirty="0"/>
              <a:t>, két belga mérnök. A </a:t>
            </a:r>
            <a:r>
              <a:rPr lang="hu-HU" sz="2400" dirty="0" err="1"/>
              <a:t>Rijndael</a:t>
            </a:r>
            <a:r>
              <a:rPr lang="hu-HU" sz="2400" dirty="0"/>
              <a:t> a DES-szel és a GOST-</a:t>
            </a:r>
            <a:r>
              <a:rPr lang="hu-HU" sz="2400" dirty="0" err="1"/>
              <a:t>tal</a:t>
            </a:r>
            <a:r>
              <a:rPr lang="hu-HU" sz="2400" dirty="0"/>
              <a:t> ellentétben nem </a:t>
            </a:r>
            <a:r>
              <a:rPr lang="hu-HU" sz="2400" dirty="0" err="1"/>
              <a:t>Feistel</a:t>
            </a:r>
            <a:r>
              <a:rPr lang="hu-HU" sz="2400" dirty="0"/>
              <a:t>, hanem SP hálózatot alkalmaz a titkosításra. Az AES 128/192/256 bites blokkokat 128/192/256 bites kulccsal </a:t>
            </a:r>
            <a:r>
              <a:rPr lang="hu-HU" sz="2400" dirty="0" err="1"/>
              <a:t>titkosít</a:t>
            </a:r>
            <a:r>
              <a:rPr lang="hu-HU" sz="2400" dirty="0"/>
              <a:t>, minden párosításban.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90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44137"/>
            <a:ext cx="9905999" cy="603705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8.7 Nyilvános </a:t>
            </a:r>
            <a:r>
              <a:rPr lang="hu-HU" dirty="0"/>
              <a:t>kulcsú vagy aszimmetrikus titkosítás </a:t>
            </a:r>
            <a:endParaRPr lang="hu-HU" dirty="0" smtClean="0"/>
          </a:p>
          <a:p>
            <a:pPr marL="457200" lvl="1" indent="0" algn="just">
              <a:buNone/>
            </a:pPr>
            <a:r>
              <a:rPr lang="hu-HU" dirty="0"/>
              <a:t>A problémát </a:t>
            </a:r>
            <a:r>
              <a:rPr lang="hu-HU" dirty="0" err="1"/>
              <a:t>Whitfield</a:t>
            </a:r>
            <a:r>
              <a:rPr lang="hu-HU" dirty="0"/>
              <a:t> </a:t>
            </a:r>
            <a:r>
              <a:rPr lang="hu-HU" dirty="0" err="1"/>
              <a:t>Diffie</a:t>
            </a:r>
            <a:r>
              <a:rPr lang="hu-HU" dirty="0"/>
              <a:t> és Martin E. Hellman fogalmazta meg egy 1976-ban megjelent dolgozatukban. Egyben megfogalmazták a megoldás elvét is, amelynek lényege: minden felhasználó (feladó és címzett egyaránt) rendelkezik egy </a:t>
            </a:r>
            <a:r>
              <a:rPr lang="hu-HU" u="sng" dirty="0"/>
              <a:t>kulcspárral</a:t>
            </a:r>
            <a:r>
              <a:rPr lang="hu-HU" dirty="0"/>
              <a:t>, ami egy </a:t>
            </a:r>
            <a:r>
              <a:rPr lang="hu-HU" u="sng" dirty="0"/>
              <a:t>nyilvános</a:t>
            </a:r>
            <a:r>
              <a:rPr lang="hu-HU" dirty="0"/>
              <a:t> (</a:t>
            </a:r>
            <a:r>
              <a:rPr lang="hu-HU" dirty="0" err="1"/>
              <a:t>public</a:t>
            </a:r>
            <a:r>
              <a:rPr lang="hu-HU" dirty="0"/>
              <a:t>) és egy </a:t>
            </a:r>
            <a:r>
              <a:rPr lang="hu-HU" u="sng" dirty="0"/>
              <a:t>titkos</a:t>
            </a:r>
            <a:r>
              <a:rPr lang="hu-HU" dirty="0"/>
              <a:t> (</a:t>
            </a:r>
            <a:r>
              <a:rPr lang="hu-HU" dirty="0" err="1"/>
              <a:t>private</a:t>
            </a:r>
            <a:r>
              <a:rPr lang="hu-HU" dirty="0"/>
              <a:t>) kulcsot tartalmaz. A mindenki számára elérhető </a:t>
            </a:r>
            <a:r>
              <a:rPr lang="hu-HU" u="sng" dirty="0"/>
              <a:t>nyilvános kulcs a titkosításhoz</a:t>
            </a:r>
            <a:r>
              <a:rPr lang="hu-HU" dirty="0"/>
              <a:t>, a csak a tulajdonosa által ismert </a:t>
            </a:r>
            <a:r>
              <a:rPr lang="hu-HU" u="sng" dirty="0"/>
              <a:t>privát kulcs pedig a visszafejtéshez</a:t>
            </a:r>
            <a:r>
              <a:rPr lang="hu-HU" dirty="0"/>
              <a:t> használatos. Fontos megjegyezni, hogy a nyilvános kulcsból a titkos kulcs nem számítható ki még az előállításukra szolgáló algoritmus ismeretében sem. </a:t>
            </a:r>
            <a:endParaRPr lang="hu-HU" dirty="0" smtClean="0"/>
          </a:p>
          <a:p>
            <a:pPr marL="457200" lvl="1" indent="0" algn="just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A </a:t>
            </a:r>
            <a:r>
              <a:rPr lang="hu-HU" dirty="0"/>
              <a:t>címzett nyilvános kulcsával 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err="1" smtClean="0"/>
              <a:t>titkosítjuk</a:t>
            </a:r>
            <a:r>
              <a:rPr lang="hu-HU" dirty="0" smtClean="0"/>
              <a:t> </a:t>
            </a:r>
            <a:r>
              <a:rPr lang="hu-HU" dirty="0"/>
              <a:t>az üzenetet, amit rajta 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kívül </a:t>
            </a:r>
            <a:r>
              <a:rPr lang="hu-HU" dirty="0"/>
              <a:t>más nem tud elolvasni, hiszen 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csak </a:t>
            </a:r>
            <a:r>
              <a:rPr lang="hu-HU" dirty="0"/>
              <a:t>ő rendelkezik a </a:t>
            </a:r>
            <a:r>
              <a:rPr lang="hu-HU" dirty="0" smtClean="0"/>
              <a:t>visszafejtés</a:t>
            </a:r>
          </a:p>
          <a:p>
            <a:pPr marL="457200" lvl="1" indent="0">
              <a:buNone/>
            </a:pPr>
            <a:r>
              <a:rPr lang="hu-HU" dirty="0" err="1" smtClean="0"/>
              <a:t>hez</a:t>
            </a:r>
            <a:r>
              <a:rPr lang="hu-HU" dirty="0" smtClean="0"/>
              <a:t> </a:t>
            </a:r>
            <a:r>
              <a:rPr lang="hu-HU" dirty="0"/>
              <a:t>szükséges titkos kulccsal.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11" y="3812282"/>
            <a:ext cx="5760000" cy="24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11982"/>
            <a:ext cx="9905999" cy="597967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RSA </a:t>
            </a:r>
            <a:r>
              <a:rPr lang="hu-HU" dirty="0" smtClean="0"/>
              <a:t>algoritmus</a:t>
            </a:r>
            <a:endParaRPr lang="hu-HU" dirty="0"/>
          </a:p>
          <a:p>
            <a:r>
              <a:rPr lang="hu-HU" sz="2200" dirty="0"/>
              <a:t>Az RSA-t 1977-ben publikálta Ronald </a:t>
            </a:r>
            <a:r>
              <a:rPr lang="hu-HU" sz="2200" b="1" u="sng" dirty="0" err="1"/>
              <a:t>R</a:t>
            </a:r>
            <a:r>
              <a:rPr lang="hu-HU" sz="2200" dirty="0" err="1"/>
              <a:t>ivest</a:t>
            </a:r>
            <a:r>
              <a:rPr lang="hu-HU" sz="2200" dirty="0"/>
              <a:t>, </a:t>
            </a:r>
            <a:r>
              <a:rPr lang="hu-HU" sz="2200" dirty="0" err="1"/>
              <a:t>Adi</a:t>
            </a:r>
            <a:r>
              <a:rPr lang="hu-HU" sz="2200" dirty="0"/>
              <a:t> </a:t>
            </a:r>
            <a:r>
              <a:rPr lang="hu-HU" sz="2200" b="1" u="sng" dirty="0" err="1"/>
              <a:t>S</a:t>
            </a:r>
            <a:r>
              <a:rPr lang="hu-HU" sz="2200" dirty="0" err="1"/>
              <a:t>hamir</a:t>
            </a:r>
            <a:r>
              <a:rPr lang="hu-HU" sz="2200" dirty="0"/>
              <a:t> és </a:t>
            </a:r>
            <a:r>
              <a:rPr lang="hu-HU" sz="2200" dirty="0" smtClean="0"/>
              <a:t>Leonard </a:t>
            </a:r>
            <a:r>
              <a:rPr lang="hu-HU" b="1" u="sng" dirty="0" err="1" smtClean="0"/>
              <a:t>A</a:t>
            </a:r>
            <a:r>
              <a:rPr lang="hu-HU" dirty="0" err="1" smtClean="0"/>
              <a:t>dleman</a:t>
            </a:r>
            <a:r>
              <a:rPr lang="hu-HU" dirty="0" smtClean="0"/>
              <a:t> </a:t>
            </a: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Algoritmusuk </a:t>
            </a:r>
            <a:r>
              <a:rPr lang="hu-HU" sz="2200" dirty="0"/>
              <a:t>elemi számelméleti ötleten alapszik. </a:t>
            </a:r>
          </a:p>
          <a:p>
            <a:pPr lvl="1"/>
            <a:r>
              <a:rPr lang="hu-HU" dirty="0" smtClean="0"/>
              <a:t>p </a:t>
            </a:r>
            <a:r>
              <a:rPr lang="hu-HU" dirty="0"/>
              <a:t>és q különböző </a:t>
            </a:r>
            <a:r>
              <a:rPr lang="hu-HU" dirty="0" smtClean="0"/>
              <a:t>nagy prímszámokat használ 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smtClean="0"/>
              <a:t>	n=</a:t>
            </a:r>
            <a:r>
              <a:rPr lang="hu-HU" dirty="0" err="1" smtClean="0"/>
              <a:t>qp</a:t>
            </a:r>
            <a:r>
              <a:rPr lang="hu-HU" dirty="0" smtClean="0"/>
              <a:t> , e &lt; fi(n)=(p-1)(q-1) </a:t>
            </a:r>
            <a:r>
              <a:rPr lang="hu-HU" sz="1600" dirty="0" smtClean="0"/>
              <a:t>Euler függvény</a:t>
            </a:r>
            <a:r>
              <a:rPr lang="hu-HU" dirty="0" smtClean="0"/>
              <a:t>, 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smtClean="0"/>
              <a:t>	pontosan egy 1&lt;=d&lt;fi(n) létezik, melyre: </a:t>
            </a:r>
            <a:r>
              <a:rPr lang="hu-HU" dirty="0" err="1" smtClean="0"/>
              <a:t>ed</a:t>
            </a:r>
            <a:r>
              <a:rPr lang="hu-HU" dirty="0" smtClean="0"/>
              <a:t> </a:t>
            </a:r>
            <a:r>
              <a:rPr lang="hu-HU" dirty="0" err="1" smtClean="0"/>
              <a:t>mod</a:t>
            </a:r>
            <a:r>
              <a:rPr lang="hu-HU" dirty="0" smtClean="0"/>
              <a:t> fi(n) = 1</a:t>
            </a:r>
          </a:p>
          <a:p>
            <a:pPr lvl="1"/>
            <a:r>
              <a:rPr lang="hu-HU" dirty="0" smtClean="0"/>
              <a:t>Nyilvános kulcs: (</a:t>
            </a:r>
            <a:r>
              <a:rPr lang="hu-HU" dirty="0" err="1" smtClean="0"/>
              <a:t>e,n</a:t>
            </a:r>
            <a:r>
              <a:rPr lang="hu-HU" dirty="0" smtClean="0"/>
              <a:t>) számpár, Titkos kulcs: d</a:t>
            </a:r>
          </a:p>
          <a:p>
            <a:pPr lvl="1"/>
            <a:r>
              <a:rPr lang="hu-HU" dirty="0"/>
              <a:t>A kulcsok meghatározása után a </a:t>
            </a:r>
            <a:r>
              <a:rPr lang="hu-HU" i="1" dirty="0"/>
              <a:t>p </a:t>
            </a:r>
            <a:r>
              <a:rPr lang="hu-HU" dirty="0"/>
              <a:t>és </a:t>
            </a:r>
            <a:r>
              <a:rPr lang="hu-HU" i="1" dirty="0"/>
              <a:t>q </a:t>
            </a:r>
            <a:r>
              <a:rPr lang="hu-HU" dirty="0"/>
              <a:t>értékét is titokban kell tartani vagy ezeket a számokat meg kell semmisíteni. </a:t>
            </a:r>
            <a:endParaRPr lang="hu-HU" dirty="0" smtClean="0"/>
          </a:p>
          <a:p>
            <a:pPr lvl="1"/>
            <a:r>
              <a:rPr lang="hu-HU" dirty="0" smtClean="0"/>
              <a:t>Kódolás: az üzenetet számok szorzatává alakítjuk, melyek mindegyike kisebb mint n</a:t>
            </a:r>
          </a:p>
          <a:p>
            <a:pPr marL="1371600" lvl="3" indent="0">
              <a:buNone/>
            </a:pPr>
            <a:r>
              <a:rPr lang="hu-HU" sz="2000" dirty="0" smtClean="0"/>
              <a:t>	Rejtett üzenet: M = me </a:t>
            </a:r>
            <a:r>
              <a:rPr lang="hu-HU" sz="2000" dirty="0" err="1" smtClean="0"/>
              <a:t>mod</a:t>
            </a:r>
            <a:r>
              <a:rPr lang="hu-HU" sz="2000" dirty="0" smtClean="0"/>
              <a:t> n    	</a:t>
            </a:r>
            <a:r>
              <a:rPr lang="hu-HU" sz="2000" dirty="0" err="1" smtClean="0"/>
              <a:t>nyílvános</a:t>
            </a:r>
            <a:r>
              <a:rPr lang="hu-HU" sz="2000" dirty="0" smtClean="0"/>
              <a:t> kulcs: </a:t>
            </a:r>
            <a:r>
              <a:rPr lang="hu-HU" sz="2000" dirty="0" err="1" smtClean="0"/>
              <a:t>e,n</a:t>
            </a:r>
            <a:r>
              <a:rPr lang="hu-HU" sz="2000" dirty="0" smtClean="0"/>
              <a:t> számpár</a:t>
            </a:r>
          </a:p>
          <a:p>
            <a:pPr lvl="1"/>
            <a:r>
              <a:rPr lang="hu-HU" dirty="0" smtClean="0"/>
              <a:t> Dekódolás: </a:t>
            </a:r>
          </a:p>
          <a:p>
            <a:pPr marL="914400" lvl="2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m = Md </a:t>
            </a:r>
            <a:r>
              <a:rPr lang="hu-HU" sz="2000" dirty="0" err="1" smtClean="0"/>
              <a:t>mod</a:t>
            </a:r>
            <a:r>
              <a:rPr lang="hu-HU" sz="2000" dirty="0" smtClean="0"/>
              <a:t> n			titkos kulcs: d</a:t>
            </a:r>
            <a:endParaRPr lang="hu-HU" sz="2000" dirty="0"/>
          </a:p>
          <a:p>
            <a:pPr marL="457200" lvl="1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99333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0624"/>
            <a:ext cx="9905999" cy="6035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RSA paraméterek megválasztása</a:t>
            </a:r>
          </a:p>
          <a:p>
            <a:pPr lvl="1" algn="just"/>
            <a:r>
              <a:rPr lang="hu-HU" dirty="0"/>
              <a:t>Az RSA biztonsága </a:t>
            </a:r>
            <a:r>
              <a:rPr lang="hu-HU" dirty="0" smtClean="0"/>
              <a:t>azon </a:t>
            </a:r>
            <a:r>
              <a:rPr lang="hu-HU" dirty="0"/>
              <a:t>múlik, hogy milyen gyorsan tudjuk az </a:t>
            </a:r>
            <a:r>
              <a:rPr lang="hu-HU" i="1" dirty="0"/>
              <a:t>n </a:t>
            </a:r>
            <a:r>
              <a:rPr lang="hu-HU" dirty="0"/>
              <a:t>számot </a:t>
            </a:r>
            <a:r>
              <a:rPr lang="hu-HU" dirty="0" err="1"/>
              <a:t>faktorizálni</a:t>
            </a:r>
            <a:r>
              <a:rPr lang="hu-HU" dirty="0" smtClean="0"/>
              <a:t>.</a:t>
            </a:r>
          </a:p>
          <a:p>
            <a:pPr lvl="1" algn="just"/>
            <a:r>
              <a:rPr lang="hu-HU" dirty="0" smtClean="0"/>
              <a:t> </a:t>
            </a:r>
            <a:r>
              <a:rPr lang="hu-HU" dirty="0"/>
              <a:t>A felhasznált számoknak olyan nagyoknak kell lenniük, hogy az </a:t>
            </a:r>
            <a:r>
              <a:rPr lang="hu-HU" i="1" dirty="0"/>
              <a:t>n </a:t>
            </a:r>
            <a:r>
              <a:rPr lang="hu-HU" dirty="0"/>
              <a:t>számot ne lehessen prímtényezőkre bontani. Ma azt mondhatjuk, hogy </a:t>
            </a:r>
            <a:r>
              <a:rPr lang="hu-HU" i="1" dirty="0"/>
              <a:t>n</a:t>
            </a:r>
            <a:r>
              <a:rPr lang="hu-HU" dirty="0"/>
              <a:t>-nek legalább 1024 bináris, azaz kb. 308 decimális jegyű számnak kell lennie. </a:t>
            </a:r>
            <a:endParaRPr lang="hu-HU" dirty="0" smtClean="0"/>
          </a:p>
          <a:p>
            <a:pPr lvl="1" algn="just"/>
            <a:r>
              <a:rPr lang="hu-HU" dirty="0"/>
              <a:t>A </a:t>
            </a:r>
            <a:r>
              <a:rPr lang="hu-HU" i="1" dirty="0"/>
              <a:t>p </a:t>
            </a:r>
            <a:r>
              <a:rPr lang="hu-HU" dirty="0"/>
              <a:t>és </a:t>
            </a:r>
            <a:r>
              <a:rPr lang="hu-HU" i="1" dirty="0"/>
              <a:t>q </a:t>
            </a:r>
            <a:r>
              <a:rPr lang="hu-HU" dirty="0"/>
              <a:t>megválasztása során nemcsak a nagyságukra kell figyelni, hanem arra is, hogy a különbségük is nagy </a:t>
            </a:r>
            <a:r>
              <a:rPr lang="hu-HU" dirty="0" smtClean="0"/>
              <a:t>legyen, hogy ne lehessen gyorsan megtalálni a tényezőket.</a:t>
            </a:r>
          </a:p>
          <a:p>
            <a:pPr marL="0" indent="0" algn="just">
              <a:buNone/>
            </a:pPr>
            <a:r>
              <a:rPr lang="hu-HU" sz="2200" dirty="0" smtClean="0"/>
              <a:t> A nyilvános kulcsú titkosítás előnye, hogy a titkos kulcsot csak egy ember ismeri, így titkosított üzenetet nyilvános csatornán is lehet vele küldeni. </a:t>
            </a:r>
          </a:p>
          <a:p>
            <a:pPr marL="0" indent="0">
              <a:buNone/>
            </a:pPr>
            <a:r>
              <a:rPr lang="hu-HU" sz="2200" dirty="0" smtClean="0"/>
              <a:t>A </a:t>
            </a:r>
            <a:r>
              <a:rPr lang="hu-HU" sz="2200" dirty="0"/>
              <a:t>kódolás (és </a:t>
            </a:r>
            <a:r>
              <a:rPr lang="hu-HU" sz="2200" dirty="0" smtClean="0"/>
              <a:t>dekódolás</a:t>
            </a:r>
            <a:r>
              <a:rPr lang="hu-HU" sz="2200" dirty="0"/>
              <a:t>) nagyságrendekkel tovább tart, mint a szimmetrikus </a:t>
            </a:r>
            <a:r>
              <a:rPr lang="hu-HU" sz="2200" dirty="0" smtClean="0"/>
              <a:t>algoritmusokkal, így </a:t>
            </a:r>
            <a:r>
              <a:rPr lang="hu-HU" sz="2200" dirty="0"/>
              <a:t>csak rövid üzenetek kódolására célszerű </a:t>
            </a:r>
            <a:r>
              <a:rPr lang="hu-HU" sz="2200" dirty="0" smtClean="0"/>
              <a:t>alkalmazni. </a:t>
            </a:r>
          </a:p>
          <a:p>
            <a:pPr marL="0" indent="0">
              <a:buNone/>
            </a:pPr>
            <a:r>
              <a:rPr lang="hu-HU" sz="2000" dirty="0" smtClean="0"/>
              <a:t>Hibrid </a:t>
            </a:r>
            <a:r>
              <a:rPr lang="hu-HU" sz="2000" dirty="0" err="1" smtClean="0"/>
              <a:t>kriptorendszerek</a:t>
            </a:r>
            <a:r>
              <a:rPr lang="hu-HU" sz="2000" dirty="0" smtClean="0"/>
              <a:t>. Pl. AES+RSA</a:t>
            </a:r>
          </a:p>
          <a:p>
            <a:pPr marL="0" indent="0" algn="just">
              <a:buNone/>
            </a:pPr>
            <a:r>
              <a:rPr lang="hu-HU" sz="2200" dirty="0" smtClean="0"/>
              <a:t>A </a:t>
            </a:r>
            <a:r>
              <a:rPr lang="hu-HU" sz="2200" dirty="0"/>
              <a:t>titkos kulcsot csak egyetlen ember, a tulajdonosa ismeri, így a titkos kulcs alkalmas a tulajdonos egyértelmű </a:t>
            </a:r>
            <a:r>
              <a:rPr lang="hu-HU" sz="2200" b="1" dirty="0"/>
              <a:t>azonosítására</a:t>
            </a:r>
            <a:r>
              <a:rPr lang="hu-HU" sz="2200" dirty="0"/>
              <a:t>. 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2054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31571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8.8 Szimmetrikus </a:t>
            </a:r>
            <a:r>
              <a:rPr lang="hu-HU" dirty="0"/>
              <a:t>és aszimmetrikus titkosítás összehasonlítása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33" y="960584"/>
            <a:ext cx="7451315" cy="58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75488"/>
            <a:ext cx="9905999" cy="573328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Tárolás, idő, archiválás. </a:t>
            </a:r>
          </a:p>
          <a:p>
            <a:pPr algn="just"/>
            <a:r>
              <a:rPr lang="hu-HU" dirty="0" smtClean="0"/>
              <a:t>Továbbítás, tér, kommunikáció sebessége.</a:t>
            </a:r>
          </a:p>
          <a:p>
            <a:pPr algn="just"/>
            <a:r>
              <a:rPr lang="hu-HU" dirty="0" smtClean="0"/>
              <a:t>Ha a </a:t>
            </a:r>
            <a:r>
              <a:rPr lang="hu-HU" dirty="0"/>
              <a:t>jelszót eredeti formájában küldjük át a hálózaton, akkor ahhoz illetéktelenek könnyen hozzáférhetnek és kaméleont játszva, a nevünkben léphetnek be a számítógépbe, hozzáférve ezzel minden hozzánk rendelt erőforráshoz és információhoz. A jelszót tehát úgy kell kódolni a nyilvános hálózaton történő küldés előtt, hogy azt illetéktelen ne tudja dekódolni.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Bizalmas </a:t>
            </a:r>
            <a:r>
              <a:rPr lang="hu-HU" dirty="0"/>
              <a:t>üzenettovábbítás olyan kódolással érhető el, amikor a kódolt üzenetet csak az arra illetékesek tudják dekódolni. Az ilyen kódolást </a:t>
            </a:r>
            <a:r>
              <a:rPr lang="hu-HU" i="1" u="sng" dirty="0"/>
              <a:t>titkosítás</a:t>
            </a:r>
            <a:r>
              <a:rPr lang="hu-HU" i="1" dirty="0"/>
              <a:t>nak </a:t>
            </a:r>
            <a:r>
              <a:rPr lang="hu-HU" dirty="0"/>
              <a:t>nevezzük. </a:t>
            </a:r>
            <a:endParaRPr lang="hu-HU" dirty="0" smtClean="0"/>
          </a:p>
          <a:p>
            <a:pPr algn="just"/>
            <a:endParaRPr lang="hu-HU" dirty="0" smtClean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0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77900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8.1 Alapfogalmak</a:t>
            </a:r>
          </a:p>
          <a:p>
            <a:pPr marL="457200" lvl="1" indent="0" algn="just">
              <a:buNone/>
            </a:pPr>
            <a:r>
              <a:rPr lang="hu-HU" sz="2200" dirty="0"/>
              <a:t>A bizalmas üzenettovábbítás elvének bemutatására tökéletesen alkalmazható Claude </a:t>
            </a:r>
            <a:r>
              <a:rPr lang="hu-HU" sz="2200" dirty="0" err="1"/>
              <a:t>Shannon</a:t>
            </a:r>
            <a:r>
              <a:rPr lang="hu-HU" sz="2200" dirty="0"/>
              <a:t> (1916 – 2001) amerikai matematikus </a:t>
            </a:r>
            <a:r>
              <a:rPr lang="hu-HU" sz="2200" dirty="0" smtClean="0"/>
              <a:t>modellje:</a:t>
            </a:r>
          </a:p>
          <a:p>
            <a:pPr marL="457200" lvl="1" indent="0" algn="just">
              <a:buNone/>
            </a:pPr>
            <a:endParaRPr lang="hu-HU" sz="2200" dirty="0"/>
          </a:p>
          <a:p>
            <a:pPr marL="457200" lvl="1" indent="0" algn="just">
              <a:buNone/>
            </a:pPr>
            <a:endParaRPr lang="hu-HU" sz="2200" dirty="0" smtClean="0"/>
          </a:p>
          <a:p>
            <a:pPr marL="457200" lvl="1" indent="0" algn="just">
              <a:buNone/>
            </a:pPr>
            <a:endParaRPr lang="hu-HU" sz="2200" dirty="0"/>
          </a:p>
          <a:p>
            <a:pPr marL="457200" lvl="1" indent="0" algn="just">
              <a:buNone/>
            </a:pPr>
            <a:endParaRPr lang="hu-HU" sz="2200" dirty="0" smtClean="0"/>
          </a:p>
          <a:p>
            <a:pPr marL="457200" lvl="1" indent="0" algn="just">
              <a:buNone/>
            </a:pPr>
            <a:endParaRPr lang="hu-HU" sz="2200" dirty="0"/>
          </a:p>
          <a:p>
            <a:pPr marL="457200" lvl="1" indent="0" algn="just">
              <a:buNone/>
            </a:pPr>
            <a:endParaRPr lang="hu-HU" dirty="0" smtClean="0"/>
          </a:p>
          <a:p>
            <a:pPr marL="457200" lvl="1" indent="0" algn="just">
              <a:buNone/>
            </a:pPr>
            <a:r>
              <a:rPr lang="hu-HU" sz="2200" dirty="0" smtClean="0"/>
              <a:t>A </a:t>
            </a:r>
            <a:r>
              <a:rPr lang="hu-HU" sz="2200" dirty="0"/>
              <a:t>modell három szereplője: az </a:t>
            </a:r>
            <a:r>
              <a:rPr lang="hu-HU" sz="2200" u="sng" dirty="0"/>
              <a:t>Adó</a:t>
            </a:r>
            <a:r>
              <a:rPr lang="hu-HU" sz="2200" dirty="0"/>
              <a:t>, aki bizalmas </a:t>
            </a:r>
            <a:r>
              <a:rPr lang="hu-HU" sz="2200" dirty="0" smtClean="0"/>
              <a:t>üzenetet (nyílt szöveget) </a:t>
            </a:r>
            <a:r>
              <a:rPr lang="hu-HU" sz="2200" dirty="0"/>
              <a:t>akar küldeni a </a:t>
            </a:r>
            <a:r>
              <a:rPr lang="hu-HU" sz="2200" u="sng" dirty="0"/>
              <a:t>Nyelő</a:t>
            </a:r>
            <a:r>
              <a:rPr lang="hu-HU" sz="2200" dirty="0"/>
              <a:t>nek és végül a </a:t>
            </a:r>
            <a:r>
              <a:rPr lang="hu-HU" sz="2200" u="sng" dirty="0"/>
              <a:t>Figyelő</a:t>
            </a:r>
            <a:r>
              <a:rPr lang="hu-HU" sz="2200" dirty="0"/>
              <a:t>, aki az üzenetet minden rendelkezésére álló eszközzel meg akarja szerezni. </a:t>
            </a:r>
            <a:endParaRPr lang="hu-HU" sz="2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51" y="2267202"/>
            <a:ext cx="9202434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6344"/>
            <a:ext cx="9905999" cy="5882205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sz="2200" dirty="0"/>
              <a:t>A</a:t>
            </a:r>
            <a:r>
              <a:rPr lang="hu-HU" sz="2200" dirty="0" smtClean="0"/>
              <a:t>z </a:t>
            </a:r>
            <a:r>
              <a:rPr lang="hu-HU" sz="2200" dirty="0"/>
              <a:t>Adó az üzenetet nem az eredeti formájában küldi át a csatornán, hanem egy </a:t>
            </a:r>
            <a:r>
              <a:rPr lang="hu-HU" sz="2200" i="1" u="sng" dirty="0" err="1"/>
              <a:t>titkosító</a:t>
            </a:r>
            <a:r>
              <a:rPr lang="hu-HU" sz="2200" i="1" u="sng" dirty="0"/>
              <a:t> eljárásnak </a:t>
            </a:r>
            <a:r>
              <a:rPr lang="hu-HU" sz="2200" u="sng" dirty="0"/>
              <a:t>(</a:t>
            </a:r>
            <a:r>
              <a:rPr lang="hu-HU" sz="2200" u="sng" dirty="0" err="1"/>
              <a:t>encryption</a:t>
            </a:r>
            <a:r>
              <a:rPr lang="hu-HU" sz="2200" u="sng" dirty="0"/>
              <a:t>)</a:t>
            </a:r>
            <a:r>
              <a:rPr lang="hu-HU" sz="2200" dirty="0"/>
              <a:t> veti alá. A csatornán </a:t>
            </a:r>
            <a:r>
              <a:rPr lang="hu-HU" sz="2200" dirty="0" smtClean="0"/>
              <a:t>a </a:t>
            </a:r>
            <a:r>
              <a:rPr lang="hu-HU" sz="2200" i="1" dirty="0"/>
              <a:t>titkos üzenet </a:t>
            </a:r>
            <a:r>
              <a:rPr lang="hu-HU" sz="2200" dirty="0"/>
              <a:t>(</a:t>
            </a:r>
            <a:r>
              <a:rPr lang="hu-HU" sz="2200" dirty="0" err="1"/>
              <a:t>ciphertext</a:t>
            </a:r>
            <a:r>
              <a:rPr lang="hu-HU" sz="2200" dirty="0"/>
              <a:t>) megy át. Közvetlenül a Nyelő sem tud mit kezdeni a titkos üzenettel, de ismerve a </a:t>
            </a:r>
            <a:r>
              <a:rPr lang="hu-HU" sz="2200" i="1" dirty="0"/>
              <a:t>megfejtő, </a:t>
            </a:r>
            <a:r>
              <a:rPr lang="hu-HU" sz="2200" u="sng" dirty="0"/>
              <a:t>dekódoló </a:t>
            </a:r>
            <a:r>
              <a:rPr lang="hu-HU" sz="2200" i="1" u="sng" dirty="0"/>
              <a:t>eljárást </a:t>
            </a:r>
            <a:r>
              <a:rPr lang="hu-HU" sz="2200" u="sng" dirty="0"/>
              <a:t>(</a:t>
            </a:r>
            <a:r>
              <a:rPr lang="hu-HU" sz="2200" u="sng" dirty="0" err="1" smtClean="0"/>
              <a:t>decryption</a:t>
            </a:r>
            <a:r>
              <a:rPr lang="hu-HU" sz="2200" u="sng" dirty="0"/>
              <a:t>)</a:t>
            </a:r>
            <a:r>
              <a:rPr lang="hu-HU" sz="2200" dirty="0"/>
              <a:t> </a:t>
            </a:r>
            <a:r>
              <a:rPr lang="hu-HU" sz="2200" dirty="0" smtClean="0"/>
              <a:t>vissza </a:t>
            </a:r>
            <a:r>
              <a:rPr lang="hu-HU" sz="2200" dirty="0"/>
              <a:t>tudja állítani az eredeti szöveget és értelmezni tudja </a:t>
            </a:r>
            <a:r>
              <a:rPr lang="hu-HU" sz="2200" dirty="0" smtClean="0"/>
              <a:t>azt.</a:t>
            </a:r>
          </a:p>
          <a:p>
            <a:pPr marL="457200" lvl="1" indent="0" algn="just">
              <a:buNone/>
            </a:pPr>
            <a:endParaRPr lang="hu-HU" sz="2200" dirty="0" smtClean="0"/>
          </a:p>
          <a:p>
            <a:pPr marL="457200" lvl="1" indent="0" algn="just">
              <a:buNone/>
            </a:pPr>
            <a:r>
              <a:rPr lang="hu-HU" sz="2200" dirty="0"/>
              <a:t>A titkosítás klasszikus alkalmazásainál arra törekedtek, hogy a kódoló eljárás és a kulcs is titokban maradjon. Ekkor persze az adónak és vevőnek a kommunikáció megkezdése előtt meg kell állapodnia a </a:t>
            </a:r>
            <a:r>
              <a:rPr lang="hu-HU" sz="2200" dirty="0" err="1"/>
              <a:t>titkosító</a:t>
            </a:r>
            <a:r>
              <a:rPr lang="hu-HU" sz="2200" dirty="0"/>
              <a:t> módszerben és a kulcsban. Ez nagyon lecsökkenti a potenciális partnerek számát. </a:t>
            </a:r>
            <a:endParaRPr lang="hu-HU" sz="2200" dirty="0" smtClean="0"/>
          </a:p>
          <a:p>
            <a:pPr marL="457200" lvl="1" indent="0" algn="just">
              <a:buNone/>
            </a:pPr>
            <a:endParaRPr lang="hu-HU" sz="2200" dirty="0"/>
          </a:p>
          <a:p>
            <a:pPr marL="457200" lvl="1" indent="0" algn="just">
              <a:buNone/>
            </a:pPr>
            <a:r>
              <a:rPr lang="hu-HU" sz="2200" dirty="0"/>
              <a:t>A kriptográfiában ma a </a:t>
            </a:r>
            <a:r>
              <a:rPr lang="hu-HU" sz="2200" dirty="0" err="1"/>
              <a:t>titkosító</a:t>
            </a:r>
            <a:r>
              <a:rPr lang="hu-HU" sz="2200" dirty="0"/>
              <a:t> és visszafejtő függvényt ismertnek, sőt szabványosnak tételezzük fel, így a titkosítás minősége a kulcstól függ. </a:t>
            </a:r>
          </a:p>
        </p:txBody>
      </p:sp>
    </p:spTree>
    <p:extLst>
      <p:ext uri="{BB962C8B-B14F-4D97-AF65-F5344CB8AC3E}">
        <p14:creationId xmlns:p14="http://schemas.microsoft.com/office/powerpoint/2010/main" val="137381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26720"/>
            <a:ext cx="9905999" cy="5904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i="1" dirty="0"/>
              <a:t>D(E(</a:t>
            </a:r>
            <a:r>
              <a:rPr lang="hu-HU" i="1" dirty="0" err="1"/>
              <a:t>u,kt</a:t>
            </a:r>
            <a:r>
              <a:rPr lang="hu-HU" i="1" dirty="0"/>
              <a:t>),</a:t>
            </a:r>
            <a:r>
              <a:rPr lang="hu-HU" i="1" dirty="0" err="1"/>
              <a:t>kd</a:t>
            </a:r>
            <a:r>
              <a:rPr lang="hu-HU" i="1" dirty="0"/>
              <a:t>) = </a:t>
            </a:r>
            <a:r>
              <a:rPr lang="hu-HU" i="1" dirty="0" smtClean="0"/>
              <a:t>u</a:t>
            </a:r>
            <a:r>
              <a:rPr lang="hu-HU" dirty="0" smtClean="0"/>
              <a:t> </a:t>
            </a:r>
          </a:p>
          <a:p>
            <a:pPr marL="0" indent="0" algn="ctr">
              <a:buNone/>
            </a:pPr>
            <a:r>
              <a:rPr lang="hu-HU" sz="2200" dirty="0"/>
              <a:t>ha az </a:t>
            </a:r>
            <a:r>
              <a:rPr lang="hu-HU" sz="2200" i="1" dirty="0"/>
              <a:t>u </a:t>
            </a:r>
            <a:r>
              <a:rPr lang="hu-HU" sz="2200" dirty="0"/>
              <a:t>üzenetet a </a:t>
            </a:r>
            <a:r>
              <a:rPr lang="hu-HU" sz="2200" i="1" dirty="0" err="1"/>
              <a:t>kt</a:t>
            </a:r>
            <a:r>
              <a:rPr lang="hu-HU" sz="2200" i="1" dirty="0"/>
              <a:t> </a:t>
            </a:r>
            <a:r>
              <a:rPr lang="hu-HU" sz="2200" dirty="0"/>
              <a:t>kulccsal </a:t>
            </a:r>
            <a:r>
              <a:rPr lang="hu-HU" sz="2200" dirty="0" err="1" smtClean="0"/>
              <a:t>titkosítjuk</a:t>
            </a:r>
            <a:r>
              <a:rPr lang="hu-HU" sz="2200" dirty="0" smtClean="0"/>
              <a:t> (E), </a:t>
            </a:r>
            <a:r>
              <a:rPr lang="hu-HU" sz="2200" dirty="0"/>
              <a:t>majd a titkos üzenetet a </a:t>
            </a:r>
            <a:r>
              <a:rPr lang="hu-HU" sz="2200" i="1" dirty="0" err="1"/>
              <a:t>kd</a:t>
            </a:r>
            <a:r>
              <a:rPr lang="hu-HU" sz="2200" i="1" dirty="0"/>
              <a:t> </a:t>
            </a:r>
            <a:r>
              <a:rPr lang="hu-HU" sz="2200" dirty="0"/>
              <a:t>visszafejtő kulccsal </a:t>
            </a:r>
            <a:r>
              <a:rPr lang="hu-HU" sz="2200" dirty="0" smtClean="0"/>
              <a:t>dekódoljuk (D), </a:t>
            </a:r>
            <a:r>
              <a:rPr lang="hu-HU" sz="2200" dirty="0"/>
              <a:t>akkor visszakapjuk az eredeti üzenetet</a:t>
            </a:r>
            <a:r>
              <a:rPr lang="hu-HU" sz="2200" dirty="0" smtClean="0"/>
              <a:t>.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hu-HU" dirty="0" smtClean="0"/>
              <a:t> </a:t>
            </a:r>
            <a:r>
              <a:rPr lang="hu-HU" sz="2400" i="1" dirty="0"/>
              <a:t>m = </a:t>
            </a:r>
            <a:r>
              <a:rPr lang="hu-HU" sz="2400" i="1" dirty="0" smtClean="0"/>
              <a:t>E(</a:t>
            </a:r>
            <a:r>
              <a:rPr lang="hu-HU" sz="2400" i="1" dirty="0" err="1" smtClean="0"/>
              <a:t>u,kt</a:t>
            </a:r>
            <a:r>
              <a:rPr lang="hu-HU" sz="2400" i="1" dirty="0" smtClean="0"/>
              <a:t>) a titkosított üzenet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hu-HU" sz="2200" dirty="0">
                <a:latin typeface="Tempus Sans ITC" panose="04020404030D07020202" pitchFamily="82" charset="0"/>
              </a:rPr>
              <a:t>A</a:t>
            </a:r>
            <a:r>
              <a:rPr lang="hu-HU" sz="2200" dirty="0" smtClean="0">
                <a:latin typeface="Tempus Sans ITC" panose="04020404030D07020202" pitchFamily="82" charset="0"/>
              </a:rPr>
              <a:t> </a:t>
            </a:r>
            <a:r>
              <a:rPr lang="hu-HU" sz="2200" dirty="0">
                <a:latin typeface="Tempus Sans ITC" panose="04020404030D07020202" pitchFamily="82" charset="0"/>
              </a:rPr>
              <a:t>titkos üzenetnek olyannak kell lenni, hogy a Figyelő csak nagyon nehezen tudja azt megfejteni. Ez annyit jelent, hogy </a:t>
            </a:r>
            <a:r>
              <a:rPr lang="hu-HU" sz="2200" dirty="0" smtClean="0">
                <a:latin typeface="Tempus Sans ITC" panose="04020404030D07020202" pitchFamily="82" charset="0"/>
              </a:rPr>
              <a:t>a </a:t>
            </a:r>
            <a:r>
              <a:rPr lang="hu-HU" sz="2200" dirty="0">
                <a:latin typeface="Tempus Sans ITC" panose="04020404030D07020202" pitchFamily="82" charset="0"/>
              </a:rPr>
              <a:t>Figyelő </a:t>
            </a:r>
            <a:r>
              <a:rPr lang="hu-HU" sz="2200" i="1" dirty="0">
                <a:latin typeface="Tempus Sans ITC" panose="04020404030D07020202" pitchFamily="82" charset="0"/>
              </a:rPr>
              <a:t>E </a:t>
            </a:r>
            <a:r>
              <a:rPr lang="hu-HU" sz="2200" dirty="0">
                <a:latin typeface="Tempus Sans ITC" panose="04020404030D07020202" pitchFamily="82" charset="0"/>
              </a:rPr>
              <a:t>és </a:t>
            </a:r>
            <a:r>
              <a:rPr lang="hu-HU" sz="2200" i="1" dirty="0">
                <a:latin typeface="Tempus Sans ITC" panose="04020404030D07020202" pitchFamily="82" charset="0"/>
              </a:rPr>
              <a:t>m </a:t>
            </a:r>
            <a:r>
              <a:rPr lang="hu-HU" sz="2200" dirty="0">
                <a:latin typeface="Tempus Sans ITC" panose="04020404030D07020202" pitchFamily="82" charset="0"/>
              </a:rPr>
              <a:t>ismeretében </a:t>
            </a:r>
            <a:r>
              <a:rPr lang="hu-HU" sz="2200" u="sng" dirty="0">
                <a:latin typeface="Tempus Sans ITC" panose="04020404030D07020202" pitchFamily="82" charset="0"/>
              </a:rPr>
              <a:t>nagyon nehezen </a:t>
            </a:r>
            <a:r>
              <a:rPr lang="hu-HU" sz="2200" dirty="0">
                <a:latin typeface="Tempus Sans ITC" panose="04020404030D07020202" pitchFamily="82" charset="0"/>
              </a:rPr>
              <a:t>tudja </a:t>
            </a:r>
            <a:r>
              <a:rPr lang="hu-HU" sz="2200" i="1" dirty="0">
                <a:latin typeface="Tempus Sans ITC" panose="04020404030D07020202" pitchFamily="82" charset="0"/>
              </a:rPr>
              <a:t>u</a:t>
            </a:r>
            <a:r>
              <a:rPr lang="hu-HU" sz="2200" dirty="0">
                <a:latin typeface="Tempus Sans ITC" panose="04020404030D07020202" pitchFamily="82" charset="0"/>
              </a:rPr>
              <a:t>-t, esetleg </a:t>
            </a:r>
            <a:r>
              <a:rPr lang="hu-HU" sz="2200" i="1" dirty="0" err="1" smtClean="0">
                <a:latin typeface="Tempus Sans ITC" panose="04020404030D07020202" pitchFamily="82" charset="0"/>
              </a:rPr>
              <a:t>kt</a:t>
            </a:r>
            <a:r>
              <a:rPr lang="hu-HU" sz="2200" dirty="0" smtClean="0">
                <a:latin typeface="Tempus Sans ITC" panose="04020404030D07020202" pitchFamily="82" charset="0"/>
              </a:rPr>
              <a:t>-t </a:t>
            </a:r>
            <a:r>
              <a:rPr lang="hu-HU" sz="2200" dirty="0">
                <a:latin typeface="Tempus Sans ITC" panose="04020404030D07020202" pitchFamily="82" charset="0"/>
              </a:rPr>
              <a:t>is meghatározni. </a:t>
            </a:r>
            <a:endParaRPr lang="hu-HU" sz="2200" dirty="0" smtClean="0">
              <a:latin typeface="Tempus Sans ITC" panose="04020404030D07020202" pitchFamily="82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hu-HU" sz="2200" dirty="0" smtClean="0">
              <a:latin typeface="Tempus Sans ITC" panose="04020404030D07020202" pitchFamily="82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hu-HU" sz="1800" dirty="0" smtClean="0"/>
              <a:t>(Egy </a:t>
            </a:r>
            <a:r>
              <a:rPr lang="hu-HU" sz="1800" dirty="0" err="1"/>
              <a:t>titkosító</a:t>
            </a:r>
            <a:r>
              <a:rPr lang="hu-HU" sz="1800" dirty="0"/>
              <a:t> függvény csak akkor használható a gyakorlatban, ha a kódolást gyorsan el tudja </a:t>
            </a:r>
            <a:r>
              <a:rPr lang="hu-HU" sz="1800" dirty="0" smtClean="0"/>
              <a:t>végezni.) 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hu-HU" sz="1800" i="1" dirty="0"/>
          </a:p>
          <a:p>
            <a:pPr marL="0" lvl="1" indent="0" algn="ctr">
              <a:spcBef>
                <a:spcPts val="1000"/>
              </a:spcBef>
              <a:buNone/>
            </a:pPr>
            <a:r>
              <a:rPr lang="hu-HU" sz="2200" dirty="0">
                <a:latin typeface="Tempus Sans ITC" panose="04020404030D07020202" pitchFamily="82" charset="0"/>
              </a:rPr>
              <a:t>A</a:t>
            </a:r>
            <a:r>
              <a:rPr lang="hu-HU" sz="2200" dirty="0" smtClean="0">
                <a:latin typeface="Tempus Sans ITC" panose="04020404030D07020202" pitchFamily="82" charset="0"/>
              </a:rPr>
              <a:t> </a:t>
            </a:r>
            <a:r>
              <a:rPr lang="hu-HU" sz="2200" dirty="0">
                <a:latin typeface="Tempus Sans ITC" panose="04020404030D07020202" pitchFamily="82" charset="0"/>
              </a:rPr>
              <a:t>Figyelő E, m és D ismeretében nagyon nehezen tudja u-t, esetleg </a:t>
            </a:r>
            <a:r>
              <a:rPr lang="hu-HU" sz="2200" dirty="0" err="1">
                <a:latin typeface="Tempus Sans ITC" panose="04020404030D07020202" pitchFamily="82" charset="0"/>
              </a:rPr>
              <a:t>kt</a:t>
            </a:r>
            <a:r>
              <a:rPr lang="hu-HU" sz="2200" dirty="0">
                <a:latin typeface="Tempus Sans ITC" panose="04020404030D07020202" pitchFamily="82" charset="0"/>
              </a:rPr>
              <a:t>-t is meghatározni. </a:t>
            </a:r>
          </a:p>
          <a:p>
            <a:pPr marL="0" lvl="1" indent="0" algn="ctr">
              <a:spcBef>
                <a:spcPts val="1000"/>
              </a:spcBef>
              <a:buNone/>
            </a:pPr>
            <a:endParaRPr lang="hu-HU" sz="2400" i="1" dirty="0" smtClean="0"/>
          </a:p>
          <a:p>
            <a:pPr marL="0" lvl="1" indent="0" algn="ctr">
              <a:spcBef>
                <a:spcPts val="1000"/>
              </a:spcBef>
              <a:buNone/>
            </a:pPr>
            <a:endParaRPr lang="hu-HU" sz="2400" i="1" dirty="0"/>
          </a:p>
          <a:p>
            <a:pPr marL="0" lvl="1" indent="0" algn="ctr">
              <a:spcBef>
                <a:spcPts val="1000"/>
              </a:spcBef>
              <a:buNone/>
            </a:pP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23976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52846"/>
            <a:ext cx="9905999" cy="601762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sz="2200" dirty="0"/>
              <a:t>Digitális információk kódolása kétféleképpen történhet vagy az egész üzenetet egyszerre kódoljuk, amit </a:t>
            </a:r>
            <a:r>
              <a:rPr lang="hu-HU" sz="2200" u="sng" dirty="0"/>
              <a:t>folyamkódolásnak</a:t>
            </a:r>
            <a:r>
              <a:rPr lang="hu-HU" sz="2200" dirty="0"/>
              <a:t> (</a:t>
            </a:r>
            <a:r>
              <a:rPr lang="hu-HU" sz="2200" dirty="0" err="1"/>
              <a:t>stream</a:t>
            </a:r>
            <a:r>
              <a:rPr lang="hu-HU" sz="2200" dirty="0"/>
              <a:t> </a:t>
            </a:r>
            <a:r>
              <a:rPr lang="hu-HU" sz="2200" dirty="0" err="1"/>
              <a:t>cipher</a:t>
            </a:r>
            <a:r>
              <a:rPr lang="hu-HU" sz="2200" dirty="0"/>
              <a:t>) nevezünk, vagy pedig az üzenetet feldaraboljuk, a darabokat külön-külön kódoljuk és az eredményt a nyelő oldalán ismét összefűzzük. Az utóbbit </a:t>
            </a:r>
            <a:r>
              <a:rPr lang="hu-HU" sz="2200" u="sng" dirty="0"/>
              <a:t>blokk kódolásnak </a:t>
            </a:r>
            <a:r>
              <a:rPr lang="hu-HU" sz="2200" dirty="0"/>
              <a:t>(</a:t>
            </a:r>
            <a:r>
              <a:rPr lang="hu-HU" sz="2200" dirty="0" err="1"/>
              <a:t>block</a:t>
            </a:r>
            <a:r>
              <a:rPr lang="hu-HU" sz="2200" dirty="0"/>
              <a:t> </a:t>
            </a:r>
            <a:r>
              <a:rPr lang="hu-HU" sz="2200" dirty="0" err="1"/>
              <a:t>coding</a:t>
            </a:r>
            <a:r>
              <a:rPr lang="hu-HU" sz="2200" dirty="0"/>
              <a:t>) nevezzük. </a:t>
            </a:r>
            <a:endParaRPr lang="hu-HU" sz="2200" dirty="0" smtClean="0"/>
          </a:p>
          <a:p>
            <a:pPr marL="457200" lvl="1" indent="0" algn="just">
              <a:buNone/>
            </a:pPr>
            <a:endParaRPr lang="hu-HU" sz="2200" dirty="0"/>
          </a:p>
          <a:p>
            <a:pPr marL="457200" lvl="1" indent="0" algn="just">
              <a:buNone/>
            </a:pPr>
            <a:r>
              <a:rPr lang="hu-HU" sz="2200" dirty="0" smtClean="0"/>
              <a:t>Folyamatkódolás: </a:t>
            </a:r>
            <a:r>
              <a:rPr lang="hu-HU" sz="2200" dirty="0" err="1" smtClean="0"/>
              <a:t>pl</a:t>
            </a:r>
            <a:r>
              <a:rPr lang="hu-HU" sz="2200" dirty="0" smtClean="0"/>
              <a:t> </a:t>
            </a:r>
            <a:r>
              <a:rPr lang="hu-HU" sz="2200" dirty="0" err="1" smtClean="0"/>
              <a:t>Vernam</a:t>
            </a:r>
            <a:r>
              <a:rPr lang="hu-HU" sz="2200" dirty="0" smtClean="0"/>
              <a:t> titkosítás: {0,1}, üzenet, kulcs, kizáró vagy</a:t>
            </a:r>
          </a:p>
          <a:p>
            <a:pPr marL="457200" lvl="1" indent="0" algn="just">
              <a:buNone/>
            </a:pPr>
            <a:r>
              <a:rPr lang="hu-HU" sz="2200" dirty="0" smtClean="0"/>
              <a:t>Blokk titkosítás: változó vagy </a:t>
            </a:r>
            <a:r>
              <a:rPr lang="hu-HU" sz="2200" u="sng" dirty="0" smtClean="0"/>
              <a:t>fix hosszú </a:t>
            </a:r>
            <a:r>
              <a:rPr lang="hu-HU" sz="2200" dirty="0" smtClean="0"/>
              <a:t>blokkok</a:t>
            </a:r>
          </a:p>
          <a:p>
            <a:pPr marL="457200" lvl="1" indent="0" algn="just">
              <a:buNone/>
            </a:pPr>
            <a:r>
              <a:rPr lang="hu-HU" sz="2200" dirty="0"/>
              <a:t>	</a:t>
            </a:r>
            <a:r>
              <a:rPr lang="hu-HU" sz="2200" dirty="0" smtClean="0"/>
              <a:t>ECB módszer: </a:t>
            </a:r>
            <a:r>
              <a:rPr lang="hu-HU" dirty="0"/>
              <a:t>az üzeneteket egymás után titkosítva közvetlenül küldjük a nyelőnek. </a:t>
            </a:r>
            <a:endParaRPr lang="hu-HU" dirty="0" smtClean="0"/>
          </a:p>
          <a:p>
            <a:pPr marL="914400" lvl="2" indent="0" algn="just">
              <a:buNone/>
            </a:pPr>
            <a:r>
              <a:rPr lang="hu-HU" sz="2200" dirty="0" smtClean="0"/>
              <a:t>CBC módszer: </a:t>
            </a:r>
            <a:r>
              <a:rPr lang="hu-HU" sz="2000" dirty="0"/>
              <a:t>A módszer lényege, hogy a kódolt blokk egyrészt átkerül a nyelő oldalára, de vissza is csatoljuk a következő blokk kódolásához. </a:t>
            </a:r>
            <a:endParaRPr lang="hu-HU" sz="2000" dirty="0" smtClean="0"/>
          </a:p>
          <a:p>
            <a:pPr marL="914400" lvl="2" indent="0" algn="just">
              <a:buNone/>
            </a:pPr>
            <a:r>
              <a:rPr lang="hu-HU" sz="2000" dirty="0" smtClean="0"/>
              <a:t>CFB módszer: a CBC lassúságát küszöböli ki.</a:t>
            </a:r>
          </a:p>
          <a:p>
            <a:pPr marL="457200" lvl="1" indent="0" algn="just">
              <a:buNone/>
            </a:pP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212647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1554"/>
            <a:ext cx="9905999" cy="5869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8.2 Klasszikus </a:t>
            </a:r>
            <a:r>
              <a:rPr lang="hu-HU" dirty="0"/>
              <a:t>titkosítási </a:t>
            </a:r>
            <a:r>
              <a:rPr lang="hu-HU" dirty="0" smtClean="0"/>
              <a:t>eljárások</a:t>
            </a:r>
            <a:endParaRPr lang="hu-HU" dirty="0"/>
          </a:p>
          <a:p>
            <a:pPr marL="457200" lvl="1" indent="0">
              <a:buNone/>
            </a:pPr>
            <a:r>
              <a:rPr lang="hu-HU" sz="2200" dirty="0"/>
              <a:t>Julius Caesar római császárról jegyezték fel, hogy üzeneteit úgy kódolta, hogy a szövegben előforduló betűket az abc-</a:t>
            </a:r>
            <a:r>
              <a:rPr lang="hu-HU" sz="2200" dirty="0" err="1"/>
              <a:t>ben</a:t>
            </a:r>
            <a:r>
              <a:rPr lang="hu-HU" sz="2200" dirty="0"/>
              <a:t> az adott betűtől előre megállapított távolságban levő másik betűvel helyettesítette. </a:t>
            </a:r>
            <a:r>
              <a:rPr lang="hu-HU" sz="2200" dirty="0" smtClean="0"/>
              <a:t>(kör papír</a:t>
            </a:r>
            <a:r>
              <a:rPr lang="hu-HU" sz="2200" dirty="0" smtClean="0"/>
              <a:t>) </a:t>
            </a:r>
            <a:r>
              <a:rPr lang="hu-HU" sz="1000" dirty="0" smtClean="0"/>
              <a:t>7</a:t>
            </a:r>
            <a:endParaRPr lang="hu-HU" sz="1000" dirty="0" smtClean="0"/>
          </a:p>
          <a:p>
            <a:pPr marL="457200" lvl="1" indent="0">
              <a:buNone/>
            </a:pP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Ezt </a:t>
            </a:r>
            <a:r>
              <a:rPr lang="hu-HU" sz="2200" dirty="0"/>
              <a:t>a módszert ma </a:t>
            </a:r>
            <a:r>
              <a:rPr lang="hu-HU" sz="2200" u="sng" dirty="0"/>
              <a:t>Caesar titkosításnak </a:t>
            </a:r>
            <a:r>
              <a:rPr lang="hu-HU" sz="2200" dirty="0"/>
              <a:t>nevezzük. </a:t>
            </a: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Példa</a:t>
            </a:r>
            <a:r>
              <a:rPr lang="hu-HU" sz="2200" dirty="0" smtClean="0"/>
              <a:t>!</a:t>
            </a: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LILKYLYHUAVAAOBZCVSA</a:t>
            </a:r>
            <a:endParaRPr lang="hu-HU" sz="2200" dirty="0"/>
          </a:p>
          <a:p>
            <a:pPr marL="457200" lvl="1" indent="0">
              <a:buNone/>
            </a:pPr>
            <a:r>
              <a:rPr lang="hu-HU" sz="2200" dirty="0" err="1" smtClean="0"/>
              <a:t>Helyettesítéses</a:t>
            </a:r>
            <a:r>
              <a:rPr lang="hu-HU" sz="2200" dirty="0" smtClean="0"/>
              <a:t> titkosítás!</a:t>
            </a:r>
            <a:endParaRPr lang="hu-HU" sz="2200" dirty="0"/>
          </a:p>
          <a:p>
            <a:pPr marL="457200" lvl="1" indent="0" algn="just">
              <a:buNone/>
            </a:pPr>
            <a:r>
              <a:rPr lang="hu-HU" sz="2200" dirty="0" smtClean="0"/>
              <a:t>Természetes </a:t>
            </a:r>
            <a:r>
              <a:rPr lang="hu-HU" sz="2200" dirty="0"/>
              <a:t>nyelvekben készült szövegekre azonban a </a:t>
            </a:r>
            <a:r>
              <a:rPr lang="hu-HU" sz="2200" dirty="0" err="1"/>
              <a:t>helyettesítéses</a:t>
            </a:r>
            <a:r>
              <a:rPr lang="hu-HU" sz="2200" dirty="0"/>
              <a:t> titkosítás nem elég biztonságos, mert a karakterek előfordulásának a gyakorisága szigorú szabályoknak tesznek eleget, amelyek egyszerűvé teszik a kulcs és meghatározását és így a szöveg visszafejtését is. </a:t>
            </a:r>
          </a:p>
          <a:p>
            <a:pPr marL="457200" lvl="1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1911258"/>
            <a:ext cx="2582680" cy="25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1553"/>
            <a:ext cx="9905999" cy="6331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400" i="1" u="sng" dirty="0" err="1"/>
              <a:t>Vigenère</a:t>
            </a:r>
            <a:r>
              <a:rPr lang="hu-HU" sz="2400" i="1" u="sng" dirty="0"/>
              <a:t> titkosítás</a:t>
            </a:r>
            <a:r>
              <a:rPr lang="hu-HU" sz="2400" dirty="0"/>
              <a:t>, amelyet Blaise de </a:t>
            </a:r>
            <a:r>
              <a:rPr lang="hu-HU" sz="2400" dirty="0" err="1"/>
              <a:t>Vigenère</a:t>
            </a:r>
            <a:r>
              <a:rPr lang="hu-HU" sz="2400" dirty="0"/>
              <a:t> (1523–1596) francia </a:t>
            </a:r>
            <a:r>
              <a:rPr lang="hu-HU" sz="2400" dirty="0" smtClean="0"/>
              <a:t>diplomatáról </a:t>
            </a:r>
            <a:r>
              <a:rPr lang="hu-HU" sz="2400" dirty="0"/>
              <a:t>neveztek el. </a:t>
            </a:r>
            <a:r>
              <a:rPr lang="hu-HU" sz="2400" dirty="0" smtClean="0"/>
              <a:t>Itt betűcsoportokat helyettesítünk.</a:t>
            </a:r>
          </a:p>
          <a:p>
            <a:pPr marL="457200" lvl="1" indent="0">
              <a:buNone/>
            </a:pPr>
            <a:r>
              <a:rPr lang="hu-HU" sz="2400" dirty="0" smtClean="0"/>
              <a:t>26x26 </a:t>
            </a:r>
            <a:r>
              <a:rPr lang="hu-HU" sz="2400" dirty="0" err="1" smtClean="0"/>
              <a:t>os</a:t>
            </a:r>
            <a:r>
              <a:rPr lang="hu-HU" sz="2400" dirty="0" smtClean="0"/>
              <a:t> táblázat</a:t>
            </a:r>
          </a:p>
          <a:p>
            <a:pPr marL="457200" lvl="1" indent="0">
              <a:buNone/>
            </a:pPr>
            <a:r>
              <a:rPr lang="hu-HU" sz="2400" dirty="0" smtClean="0"/>
              <a:t>K kulcs n </a:t>
            </a:r>
            <a:r>
              <a:rPr lang="hu-HU" sz="2400" dirty="0" smtClean="0"/>
              <a:t>betűs, U </a:t>
            </a:r>
            <a:r>
              <a:rPr lang="hu-HU" sz="2400" dirty="0" smtClean="0"/>
              <a:t>üzenet: </a:t>
            </a:r>
            <a:r>
              <a:rPr lang="hu-HU" sz="2400" dirty="0" err="1" smtClean="0"/>
              <a:t>bontsuk</a:t>
            </a:r>
            <a:r>
              <a:rPr lang="hu-HU" sz="2400" dirty="0" smtClean="0"/>
              <a:t> fel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 smtClean="0"/>
              <a:t>n karakterekből álló </a:t>
            </a:r>
            <a:r>
              <a:rPr lang="hu-HU" sz="2400" dirty="0" smtClean="0"/>
              <a:t>blokkokra</a:t>
            </a:r>
          </a:p>
          <a:p>
            <a:pPr marL="457200" lvl="1" indent="0">
              <a:buNone/>
            </a:pPr>
            <a:r>
              <a:rPr lang="hu-HU" sz="2400" dirty="0" smtClean="0"/>
              <a:t>Kódszó az üzenet alá</a:t>
            </a:r>
            <a:r>
              <a:rPr lang="hu-HU" sz="2400" dirty="0" smtClean="0"/>
              <a:t>. (ROHAM) </a:t>
            </a:r>
            <a:endParaRPr lang="hu-HU" sz="2400" dirty="0" smtClean="0"/>
          </a:p>
          <a:p>
            <a:pPr marL="457200" lvl="1" indent="0">
              <a:buNone/>
            </a:pPr>
            <a:r>
              <a:rPr lang="hu-HU" sz="2400" dirty="0" smtClean="0"/>
              <a:t>Kódolás! Karakterenként, a táblázattal.</a:t>
            </a:r>
          </a:p>
          <a:p>
            <a:pPr marL="457200" lvl="1" indent="0">
              <a:buNone/>
            </a:pP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Á M A D Á S D É L B E N</a:t>
            </a:r>
          </a:p>
          <a:p>
            <a:pPr marL="457200" lvl="1" indent="0">
              <a:buNone/>
            </a:pP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O H A M R O H A M R O H A M</a:t>
            </a:r>
          </a:p>
          <a:p>
            <a:pPr marL="457200" lvl="1" indent="0">
              <a:buNone/>
            </a:pP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 O T A P R G K E X S </a:t>
            </a:r>
            <a:r>
              <a:rPr lang="hu-H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hu-H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</a:t>
            </a:r>
            <a:endParaRPr lang="hu-H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hu-HU" sz="2200" dirty="0" smtClean="0"/>
              <a:t>Látható</a:t>
            </a:r>
            <a:r>
              <a:rPr lang="hu-HU" sz="2200" dirty="0"/>
              <a:t>, hogy most ugyanazon betű </a:t>
            </a: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különböző </a:t>
            </a:r>
            <a:r>
              <a:rPr lang="hu-HU" sz="2200" dirty="0"/>
              <a:t>előfordulásaihoz más betűt </a:t>
            </a:r>
            <a:r>
              <a:rPr lang="hu-HU" sz="2200" dirty="0" smtClean="0"/>
              <a:t>rendeltünk</a:t>
            </a:r>
            <a:r>
              <a:rPr lang="hu-HU" sz="2200" dirty="0"/>
              <a:t>. </a:t>
            </a:r>
            <a:endParaRPr lang="hu-HU" sz="2200" dirty="0" smtClean="0"/>
          </a:p>
          <a:p>
            <a:pPr marL="457200" lvl="1" indent="0">
              <a:buNone/>
            </a:pPr>
            <a:r>
              <a:rPr lang="hu-HU" sz="2200" dirty="0" smtClean="0"/>
              <a:t>Dekódolásnál </a:t>
            </a:r>
            <a:r>
              <a:rPr lang="hu-HU" dirty="0"/>
              <a:t>nem hozzáadjuk, hanem kivonjuk a kódszó egyes „karaktereit”. </a:t>
            </a:r>
            <a:r>
              <a:rPr lang="hu-HU" sz="1600" dirty="0" smtClean="0"/>
              <a:t>18-15-8-1-13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1576523"/>
            <a:ext cx="4280851" cy="42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461554"/>
            <a:ext cx="9905999" cy="609600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sz="2400" dirty="0"/>
              <a:t>A II. világháborúban a német hadsereg híres 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err="1" smtClean="0"/>
              <a:t>titkosító</a:t>
            </a:r>
            <a:r>
              <a:rPr lang="hu-HU" sz="2400" dirty="0" smtClean="0"/>
              <a:t> </a:t>
            </a:r>
            <a:r>
              <a:rPr lang="hu-HU" sz="2400" dirty="0"/>
              <a:t>berendezése volt az </a:t>
            </a:r>
            <a:r>
              <a:rPr lang="hu-HU" sz="2400" u="sng" dirty="0"/>
              <a:t>ENIGMA</a:t>
            </a:r>
            <a:r>
              <a:rPr lang="hu-HU" sz="2400" dirty="0"/>
              <a:t>. A </a:t>
            </a:r>
            <a:r>
              <a:rPr lang="hu-HU" sz="2400" dirty="0" err="1" smtClean="0"/>
              <a:t>szö</a:t>
            </a:r>
            <a:r>
              <a:rPr lang="hu-HU" sz="2400" dirty="0" smtClean="0"/>
              <a:t>-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err="1" smtClean="0"/>
              <a:t>vetséges</a:t>
            </a:r>
            <a:r>
              <a:rPr lang="hu-HU" sz="2400" dirty="0" smtClean="0"/>
              <a:t> </a:t>
            </a:r>
            <a:r>
              <a:rPr lang="hu-HU" sz="2400" dirty="0" err="1"/>
              <a:t>hadsered</a:t>
            </a:r>
            <a:r>
              <a:rPr lang="hu-HU" sz="2400" dirty="0"/>
              <a:t> Normandiai </a:t>
            </a:r>
            <a:r>
              <a:rPr lang="hu-HU" sz="2400" dirty="0" err="1" smtClean="0"/>
              <a:t>partraszállá</a:t>
            </a:r>
            <a:r>
              <a:rPr lang="hu-HU" sz="2400" dirty="0" smtClean="0"/>
              <a:t>-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err="1" smtClean="0"/>
              <a:t>sának</a:t>
            </a:r>
            <a:r>
              <a:rPr lang="hu-HU" sz="2400" dirty="0" smtClean="0"/>
              <a:t> </a:t>
            </a:r>
            <a:r>
              <a:rPr lang="hu-HU" sz="2400" dirty="0"/>
              <a:t>sikerében fontos szerepet játszott</a:t>
            </a:r>
            <a:r>
              <a:rPr lang="hu-HU" sz="2400" dirty="0" smtClean="0"/>
              <a:t>,</a:t>
            </a:r>
          </a:p>
          <a:p>
            <a:pPr marL="457200" lvl="1" indent="0" algn="just">
              <a:buNone/>
            </a:pPr>
            <a:r>
              <a:rPr lang="hu-HU" sz="2400" dirty="0" smtClean="0"/>
              <a:t>hogy </a:t>
            </a:r>
            <a:r>
              <a:rPr lang="hu-HU" sz="2400" dirty="0"/>
              <a:t>az angol hadsereg </a:t>
            </a:r>
            <a:r>
              <a:rPr lang="hu-HU" sz="2400" dirty="0" smtClean="0"/>
              <a:t>zsákmányolt </a:t>
            </a:r>
          </a:p>
          <a:p>
            <a:pPr marL="457200" lvl="1" indent="0" algn="just">
              <a:buNone/>
            </a:pPr>
            <a:r>
              <a:rPr lang="hu-HU" sz="2400" dirty="0" smtClean="0"/>
              <a:t>egy </a:t>
            </a:r>
            <a:r>
              <a:rPr lang="hu-HU" sz="2400" dirty="0"/>
              <a:t>ENIGMÁ-t. A </a:t>
            </a:r>
            <a:r>
              <a:rPr lang="hu-HU" sz="2400" dirty="0" err="1" smtClean="0"/>
              <a:t>kriptoanalitikusoknak</a:t>
            </a:r>
            <a:endParaRPr lang="hu-HU" sz="2400" dirty="0" smtClean="0"/>
          </a:p>
          <a:p>
            <a:pPr marL="457200" lvl="1" indent="0" algn="just">
              <a:buNone/>
            </a:pPr>
            <a:r>
              <a:rPr lang="hu-HU" sz="2400" dirty="0" smtClean="0"/>
              <a:t>sikerült </a:t>
            </a:r>
            <a:r>
              <a:rPr lang="hu-HU" sz="2400" dirty="0"/>
              <a:t>megérteni a működési elvét </a:t>
            </a:r>
            <a:r>
              <a:rPr lang="hu-HU" sz="2400" dirty="0" smtClean="0"/>
              <a:t>és</a:t>
            </a:r>
          </a:p>
          <a:p>
            <a:pPr marL="457200" lvl="1" indent="0" algn="just">
              <a:buNone/>
            </a:pPr>
            <a:r>
              <a:rPr lang="hu-HU" sz="2400" dirty="0" smtClean="0"/>
              <a:t>így </a:t>
            </a:r>
            <a:r>
              <a:rPr lang="hu-HU" sz="2400" dirty="0"/>
              <a:t>egyrészt megfejthették a </a:t>
            </a:r>
            <a:r>
              <a:rPr lang="hu-HU" sz="2400" dirty="0" smtClean="0"/>
              <a:t>németek</a:t>
            </a:r>
          </a:p>
          <a:p>
            <a:pPr marL="457200" lvl="1" indent="0" algn="just">
              <a:buNone/>
            </a:pPr>
            <a:r>
              <a:rPr lang="hu-HU" sz="2400" dirty="0" smtClean="0"/>
              <a:t>üzeneteit</a:t>
            </a:r>
            <a:r>
              <a:rPr lang="hu-HU" sz="2400" dirty="0"/>
              <a:t>, másrészt félrevezető </a:t>
            </a:r>
            <a:r>
              <a:rPr lang="hu-HU" sz="2400" dirty="0" smtClean="0"/>
              <a:t>üzeneteket</a:t>
            </a:r>
          </a:p>
          <a:p>
            <a:pPr marL="457200" lvl="1" indent="0" algn="just">
              <a:buNone/>
            </a:pPr>
            <a:r>
              <a:rPr lang="hu-HU" sz="2400" dirty="0" smtClean="0"/>
              <a:t>küldhettek </a:t>
            </a:r>
            <a:r>
              <a:rPr lang="hu-HU" sz="2400" dirty="0"/>
              <a:t>nekik. </a:t>
            </a:r>
            <a:endParaRPr lang="hu-HU" sz="2400" dirty="0" smtClean="0"/>
          </a:p>
          <a:p>
            <a:pPr marL="457200" lvl="1" indent="0" algn="just">
              <a:buNone/>
            </a:pPr>
            <a:endParaRPr lang="hu-HU" sz="2400" dirty="0"/>
          </a:p>
          <a:p>
            <a:pPr marL="457200" lvl="1" indent="0" algn="just">
              <a:buNone/>
            </a:pPr>
            <a:r>
              <a:rPr lang="hu-HU" sz="2400" dirty="0" smtClean="0">
                <a:hlinkClick r:id="rId2"/>
              </a:rPr>
              <a:t>https</a:t>
            </a:r>
            <a:r>
              <a:rPr lang="hu-HU" sz="2400" dirty="0">
                <a:hlinkClick r:id="rId2"/>
              </a:rPr>
              <a:t>://www.101computing.net/enigma-machine-emulator/</a:t>
            </a:r>
            <a:endParaRPr lang="hu-HU" sz="2400" dirty="0"/>
          </a:p>
          <a:p>
            <a:pPr marL="457200" lvl="1" indent="0" algn="just">
              <a:buNone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994" y="461553"/>
            <a:ext cx="3636418" cy="48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553</TotalTime>
  <Words>1535</Words>
  <Application>Microsoft Office PowerPoint</Application>
  <PresentationFormat>Szélesvásznú</PresentationFormat>
  <Paragraphs>129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Tempus Sans ITC</vt:lpstr>
      <vt:lpstr>Trebuchet MS</vt:lpstr>
      <vt:lpstr>Tw Cen MT</vt:lpstr>
      <vt:lpstr>Áramkör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Andrikó (P) Imre</dc:creator>
  <cp:lastModifiedBy>Andrikó (P) Imre</cp:lastModifiedBy>
  <cp:revision>34</cp:revision>
  <dcterms:created xsi:type="dcterms:W3CDTF">2022-03-29T08:48:00Z</dcterms:created>
  <dcterms:modified xsi:type="dcterms:W3CDTF">2022-03-30T07:53:34Z</dcterms:modified>
</cp:coreProperties>
</file>