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25003"/>
            <a:ext cx="9905999" cy="5701478"/>
          </a:xfrm>
        </p:spPr>
        <p:txBody>
          <a:bodyPr>
            <a:normAutofit/>
          </a:bodyPr>
          <a:lstStyle/>
          <a:p>
            <a:pPr marL="0" lvl="2" indent="0">
              <a:spcBef>
                <a:spcPts val="1000"/>
              </a:spcBef>
              <a:buNone/>
            </a:pPr>
            <a:r>
              <a:rPr lang="hu-HU" sz="3600" dirty="0"/>
              <a:t>6</a:t>
            </a:r>
            <a:r>
              <a:rPr lang="hu-HU" sz="3600" dirty="0" smtClean="0"/>
              <a:t>. Azonosítás és jogosultságkezelés</a:t>
            </a:r>
            <a:endParaRPr lang="hu-HU" sz="3600" dirty="0"/>
          </a:p>
          <a:p>
            <a:pPr lvl="2"/>
            <a:endParaRPr lang="hu-HU" sz="24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200" y="1489226"/>
            <a:ext cx="7084695" cy="46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9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38912"/>
            <a:ext cx="9905999" cy="555040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2. Ellenőrzés</a:t>
            </a:r>
          </a:p>
          <a:p>
            <a:pPr marL="457200" lvl="1" indent="0">
              <a:buNone/>
            </a:pPr>
            <a:r>
              <a:rPr lang="hu-HU" sz="2400" dirty="0"/>
              <a:t>Az azonosítót azért készítik, hogy igénybe vegyünk vele valamilyen szolgáltatást. Ez az azonosító érvényességi idején belül sokszor előfordul. Ilyenkor a szolgáltató </a:t>
            </a:r>
            <a:r>
              <a:rPr lang="hu-HU" sz="2400" u="sng" dirty="0"/>
              <a:t>ellenőrző funkciója </a:t>
            </a:r>
            <a:r>
              <a:rPr lang="hu-HU" sz="2400" dirty="0"/>
              <a:t>működik</a:t>
            </a:r>
            <a:r>
              <a:rPr lang="hu-HU" sz="2400" dirty="0" smtClean="0"/>
              <a:t>.</a:t>
            </a:r>
          </a:p>
          <a:p>
            <a:pPr marL="457200" lvl="1" indent="0">
              <a:buNone/>
            </a:pPr>
            <a:r>
              <a:rPr lang="hu-HU" sz="2400" dirty="0"/>
              <a:t>Szigorúan véve az </a:t>
            </a:r>
            <a:r>
              <a:rPr lang="hu-HU" sz="2400" u="sng" dirty="0"/>
              <a:t>elektronikus azonosítás </a:t>
            </a:r>
            <a:r>
              <a:rPr lang="hu-HU" sz="2400" dirty="0"/>
              <a:t>kétszintű folyamat; a felhasználói név </a:t>
            </a:r>
            <a:r>
              <a:rPr lang="hu-HU" sz="2400" u="sng" dirty="0"/>
              <a:t>azonosítja</a:t>
            </a:r>
            <a:r>
              <a:rPr lang="hu-HU" sz="2400" dirty="0"/>
              <a:t> a felhasználót, majd a jelszó vagy más azonosító bevitele </a:t>
            </a:r>
            <a:r>
              <a:rPr lang="hu-HU" sz="2400" u="sng" dirty="0"/>
              <a:t>hitelesíti</a:t>
            </a:r>
            <a:r>
              <a:rPr lang="hu-HU" sz="2400" dirty="0"/>
              <a:t>, hogy valóban arról a felhasználóról van szó, akinek az azonosítást kezdeményező állítja magát.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736" y="4366849"/>
            <a:ext cx="8066400" cy="22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6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20624"/>
            <a:ext cx="9905999" cy="5370577"/>
          </a:xfrm>
        </p:spPr>
        <p:txBody>
          <a:bodyPr/>
          <a:lstStyle/>
          <a:p>
            <a:r>
              <a:rPr lang="hu-HU" dirty="0"/>
              <a:t>a regisztrációkor nem a </a:t>
            </a:r>
            <a:r>
              <a:rPr lang="hu-HU" dirty="0" smtClean="0"/>
              <a:t>jelszót</a:t>
            </a:r>
            <a:r>
              <a:rPr lang="hu-HU" dirty="0"/>
              <a:t>, hanem annak kódolt változatát </a:t>
            </a:r>
            <a:r>
              <a:rPr lang="hu-HU" dirty="0" smtClean="0"/>
              <a:t>tároljuk</a:t>
            </a:r>
          </a:p>
          <a:p>
            <a:r>
              <a:rPr lang="hu-HU" dirty="0"/>
              <a:t>kielégíti a mindennapi élethez szükséges biztonsági követelményeket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57" y="1665068"/>
            <a:ext cx="9554908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7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393192"/>
            <a:ext cx="9905999" cy="5398009"/>
          </a:xfrm>
        </p:spPr>
        <p:txBody>
          <a:bodyPr/>
          <a:lstStyle/>
          <a:p>
            <a:r>
              <a:rPr lang="hu-HU" dirty="0"/>
              <a:t>A múlt század végén kidolgozott és egyre jobban terjedő, biztonságos IP protokollokkal (</a:t>
            </a:r>
            <a:r>
              <a:rPr lang="hu-HU" dirty="0" err="1"/>
              <a:t>ssl</a:t>
            </a:r>
            <a:r>
              <a:rPr lang="hu-HU" dirty="0"/>
              <a:t>, https) úgy oldható meg ez a probléma, hogy </a:t>
            </a:r>
            <a:r>
              <a:rPr lang="hu-HU" u="sng" dirty="0"/>
              <a:t>a jelszót aszimmetrikus titkosítással kódolva</a:t>
            </a:r>
            <a:r>
              <a:rPr lang="hu-HU" dirty="0"/>
              <a:t> küldik át az ellenőrző számítógépnek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78" y="2213708"/>
            <a:ext cx="9612066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7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29768"/>
            <a:ext cx="9905999" cy="6135624"/>
          </a:xfrm>
        </p:spPr>
        <p:txBody>
          <a:bodyPr>
            <a:normAutofit/>
          </a:bodyPr>
          <a:lstStyle/>
          <a:p>
            <a:r>
              <a:rPr lang="hu-HU" dirty="0"/>
              <a:t>3. Azonosítók pótlása és </a:t>
            </a:r>
            <a:r>
              <a:rPr lang="hu-HU" dirty="0" smtClean="0"/>
              <a:t>visszavonása</a:t>
            </a:r>
          </a:p>
          <a:p>
            <a:pPr marL="457200" lvl="1" indent="0">
              <a:buNone/>
            </a:pPr>
            <a:r>
              <a:rPr lang="hu-HU" sz="2200" dirty="0"/>
              <a:t>A birtoklás alapú azonosítót el lehet veszíteni, ellophatják vagy annyira </a:t>
            </a:r>
            <a:r>
              <a:rPr lang="hu-HU" sz="2200" dirty="0" smtClean="0"/>
              <a:t>károsodhat, </a:t>
            </a:r>
            <a:r>
              <a:rPr lang="hu-HU" sz="2200" dirty="0"/>
              <a:t>hogy használhatatlanná válik. Ilyenkor szükségessé válik annak visszavonása és új azonosítóval való pótlása. Az azonosító érvényességi idejének lejártával ugyanerre az aktusra kerül </a:t>
            </a:r>
            <a:r>
              <a:rPr lang="hu-HU" sz="2200" dirty="0" smtClean="0"/>
              <a:t>sor. A </a:t>
            </a:r>
            <a:r>
              <a:rPr lang="hu-HU" sz="2200" dirty="0" smtClean="0"/>
              <a:t>visszavonás </a:t>
            </a:r>
            <a:r>
              <a:rPr lang="hu-HU" sz="2200" dirty="0"/>
              <a:t>végleges is </a:t>
            </a:r>
            <a:r>
              <a:rPr lang="hu-HU" sz="2200" dirty="0" smtClean="0"/>
              <a:t>lehet.</a:t>
            </a:r>
          </a:p>
          <a:p>
            <a:pPr marL="457200" lvl="1" indent="0">
              <a:buNone/>
            </a:pPr>
            <a:endParaRPr lang="hu-HU" sz="2200" dirty="0"/>
          </a:p>
          <a:p>
            <a:pPr marL="457200" lvl="1" indent="0">
              <a:buNone/>
            </a:pPr>
            <a:r>
              <a:rPr lang="hu-HU" sz="2200" dirty="0"/>
              <a:t>Az elfelejtett azonosítók pótlásának eljárási rendje attól függ, hogy mennyire értékes az általa elérhető adattömeg</a:t>
            </a:r>
            <a:r>
              <a:rPr lang="hu-HU" sz="2200" dirty="0" smtClean="0"/>
              <a:t>.</a:t>
            </a:r>
          </a:p>
          <a:p>
            <a:pPr marL="457200" lvl="1" indent="0">
              <a:buNone/>
            </a:pPr>
            <a:endParaRPr lang="hu-HU" sz="2200" dirty="0"/>
          </a:p>
          <a:p>
            <a:pPr marL="457200" lvl="1" indent="0">
              <a:buNone/>
            </a:pPr>
            <a:r>
              <a:rPr lang="hu-HU" sz="2200" dirty="0"/>
              <a:t>Bizonyos alkalmazások megkövetelik a jelszavak rendszeres </a:t>
            </a:r>
            <a:r>
              <a:rPr lang="hu-HU" sz="2200" dirty="0" smtClean="0"/>
              <a:t>módosítását.  Ez </a:t>
            </a:r>
            <a:r>
              <a:rPr lang="hu-HU" sz="2200" dirty="0"/>
              <a:t>az </a:t>
            </a:r>
            <a:r>
              <a:rPr lang="hu-HU" sz="2200" dirty="0" smtClean="0"/>
              <a:t>előírás </a:t>
            </a:r>
            <a:r>
              <a:rPr lang="hu-HU" sz="2200" dirty="0"/>
              <a:t>növeli, de csökkenti is a biztonsági szintet</a:t>
            </a:r>
            <a:r>
              <a:rPr lang="hu-HU" sz="2200" dirty="0" smtClean="0"/>
              <a:t>.</a:t>
            </a:r>
          </a:p>
          <a:p>
            <a:pPr marL="457200" lvl="1" indent="0">
              <a:buNone/>
            </a:pPr>
            <a:endParaRPr lang="hu-HU" sz="2200" dirty="0" smtClean="0"/>
          </a:p>
          <a:p>
            <a:pPr marL="457200" lvl="1" indent="0">
              <a:buNone/>
            </a:pPr>
            <a:r>
              <a:rPr lang="hu-HU" sz="2200" dirty="0" smtClean="0"/>
              <a:t>Adathalászat</a:t>
            </a:r>
            <a:r>
              <a:rPr lang="hu-HU" sz="2200" dirty="0" smtClean="0"/>
              <a:t>!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30315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925312"/>
          </a:xfrm>
        </p:spPr>
        <p:txBody>
          <a:bodyPr/>
          <a:lstStyle/>
          <a:p>
            <a:pPr marL="0" lvl="0" indent="0">
              <a:buNone/>
            </a:pPr>
            <a:r>
              <a:rPr lang="hu-HU" dirty="0" smtClean="0">
                <a:solidFill>
                  <a:prstClr val="white"/>
                </a:solidFill>
              </a:rPr>
              <a:t>4. Azonosítók kompromittálása</a:t>
            </a:r>
          </a:p>
          <a:p>
            <a:pPr marL="457200" lvl="1" indent="0">
              <a:buNone/>
            </a:pPr>
            <a:r>
              <a:rPr lang="hu-HU" sz="2400" dirty="0"/>
              <a:t>Az azonosítók fizikailag sérülhetnek vagy megsemmisülhetnek, esetleg ellophatják őket. </a:t>
            </a:r>
            <a:r>
              <a:rPr lang="hu-HU" sz="2400" dirty="0" smtClean="0"/>
              <a:t>(trójaiak, billentyűzet figyelő </a:t>
            </a:r>
            <a:r>
              <a:rPr lang="hu-HU" sz="2400" dirty="0" err="1" smtClean="0"/>
              <a:t>prg</a:t>
            </a:r>
            <a:r>
              <a:rPr lang="hu-HU" sz="2400" dirty="0" smtClean="0"/>
              <a:t>., szótáras támadás)</a:t>
            </a:r>
          </a:p>
          <a:p>
            <a:pPr marL="914400" lvl="2" indent="0">
              <a:buNone/>
            </a:pPr>
            <a:r>
              <a:rPr lang="hu-HU" sz="2000" dirty="0"/>
              <a:t>A támadó tehát ismeri, és könnyen le tudja kódolni a </a:t>
            </a:r>
            <a:r>
              <a:rPr lang="hu-HU" sz="2000" dirty="0" err="1"/>
              <a:t>hash</a:t>
            </a:r>
            <a:r>
              <a:rPr lang="hu-HU" sz="2000" dirty="0"/>
              <a:t> függvényt. Ezek után elkészít a feltételezett jelszavakból egy bőséges listát, amelynek minden elemére kiszámítja a függvény értékét. A lista elkészítésénél igénybe veszi a </a:t>
            </a:r>
            <a:r>
              <a:rPr lang="hu-HU" sz="2000" dirty="0" err="1"/>
              <a:t>social</a:t>
            </a:r>
            <a:r>
              <a:rPr lang="hu-HU" sz="2000" dirty="0"/>
              <a:t> </a:t>
            </a:r>
            <a:r>
              <a:rPr lang="hu-HU" sz="2000" dirty="0" err="1"/>
              <a:t>engineering</a:t>
            </a:r>
            <a:r>
              <a:rPr lang="hu-HU" sz="2000" dirty="0"/>
              <a:t> </a:t>
            </a:r>
            <a:r>
              <a:rPr lang="hu-HU" sz="2000" dirty="0" smtClean="0"/>
              <a:t>tudását is. </a:t>
            </a:r>
          </a:p>
          <a:p>
            <a:pPr marL="914400" lvl="2" indent="0">
              <a:buNone/>
            </a:pPr>
            <a:r>
              <a:rPr lang="hu-HU" sz="2000" dirty="0"/>
              <a:t>Ezek után, ha a </a:t>
            </a:r>
            <a:r>
              <a:rPr lang="hu-HU" sz="2000" dirty="0" err="1"/>
              <a:t>hekker</a:t>
            </a:r>
            <a:r>
              <a:rPr lang="hu-HU" sz="2000" dirty="0"/>
              <a:t> valamilyen módon hozzáfér az éles rendszer felhasználóinak adatbázisához vagy egy felhasználó </a:t>
            </a:r>
            <a:r>
              <a:rPr lang="hu-HU" sz="2000" dirty="0" err="1"/>
              <a:t>hashelt</a:t>
            </a:r>
            <a:r>
              <a:rPr lang="hu-HU" sz="2000" dirty="0"/>
              <a:t> </a:t>
            </a:r>
            <a:r>
              <a:rPr lang="hu-HU" sz="2000" dirty="0" err="1"/>
              <a:t>jelszavához</a:t>
            </a:r>
            <a:r>
              <a:rPr lang="hu-HU" sz="2000" dirty="0"/>
              <a:t>, akkor a kódolt jelszavakat megkeresi a saját </a:t>
            </a:r>
            <a:r>
              <a:rPr lang="hu-HU" sz="2000" dirty="0" smtClean="0"/>
              <a:t>szótárában. </a:t>
            </a:r>
          </a:p>
          <a:p>
            <a:pPr marL="914400" lvl="2" indent="0">
              <a:buNone/>
            </a:pPr>
            <a:endParaRPr lang="hu-HU" sz="2000" dirty="0">
              <a:solidFill>
                <a:prstClr val="white"/>
              </a:solidFill>
            </a:endParaRPr>
          </a:p>
          <a:p>
            <a:pPr marL="914400" lvl="2" indent="0">
              <a:buNone/>
            </a:pPr>
            <a:r>
              <a:rPr lang="hu-HU" sz="2000" dirty="0" smtClean="0"/>
              <a:t>Rövid</a:t>
            </a:r>
            <a:r>
              <a:rPr lang="hu-HU" sz="2000" dirty="0"/>
              <a:t>, könnyen kitalálható jelszavakat nem szabad használni. A jelszavak legalább 7 karakterből álljanak és tartalmazzanak kis- és nagybetűket valamint különleges karaktereket (számok, írásjelek, stb.). Ezek már a mindennapi életben megfelelő biztonságot nyújtanak. </a:t>
            </a:r>
            <a:endParaRPr lang="hu-HU" sz="3200" dirty="0">
              <a:solidFill>
                <a:prstClr val="white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740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38912"/>
            <a:ext cx="9905999" cy="5352289"/>
          </a:xfrm>
        </p:spPr>
        <p:txBody>
          <a:bodyPr/>
          <a:lstStyle/>
          <a:p>
            <a:pPr marL="0" lvl="0" indent="0">
              <a:buNone/>
            </a:pPr>
            <a:r>
              <a:rPr lang="hu-HU" dirty="0" smtClean="0">
                <a:solidFill>
                  <a:prstClr val="white"/>
                </a:solidFill>
              </a:rPr>
              <a:t>5. Ügyfélkapu</a:t>
            </a:r>
          </a:p>
          <a:p>
            <a:pPr marL="457200" lvl="1" indent="0" algn="just">
              <a:buNone/>
            </a:pPr>
            <a:r>
              <a:rPr lang="hu-HU" sz="2400" dirty="0" smtClean="0">
                <a:solidFill>
                  <a:prstClr val="white"/>
                </a:solidFill>
              </a:rPr>
              <a:t>Az </a:t>
            </a:r>
            <a:r>
              <a:rPr lang="hu-HU" sz="2400" dirty="0">
                <a:solidFill>
                  <a:prstClr val="white"/>
                </a:solidFill>
              </a:rPr>
              <a:t>Ügyfélkapu a magyar kormányzat elektronikus ügyfélbeléptető és azonosító rendszere. Biztosítja, hogy felhasználói a személyazonosság igazolása mellett egyszeri belépéssel biztonságosan kapcsolatba léphessenek elektronikus közigazgatási ügyintézést és szolgáltatást nyújtó szervekkel</a:t>
            </a:r>
            <a:r>
              <a:rPr lang="hu-HU" sz="2400" dirty="0" smtClean="0">
                <a:solidFill>
                  <a:prstClr val="white"/>
                </a:solidFill>
              </a:rPr>
              <a:t>.</a:t>
            </a:r>
          </a:p>
          <a:p>
            <a:pPr marL="457200" lvl="1" indent="0" algn="just">
              <a:buNone/>
            </a:pPr>
            <a:r>
              <a:rPr lang="hu-HU" sz="2400" dirty="0" smtClean="0">
                <a:solidFill>
                  <a:prstClr val="white"/>
                </a:solidFill>
              </a:rPr>
              <a:t>Regisztráció (személyes, elektronikus) után használható.</a:t>
            </a:r>
          </a:p>
          <a:p>
            <a:pPr marL="457200" lvl="1" indent="0" algn="just">
              <a:buNone/>
            </a:pPr>
            <a:r>
              <a:rPr lang="hu-HU" sz="2400" dirty="0" smtClean="0">
                <a:solidFill>
                  <a:prstClr val="white"/>
                </a:solidFill>
              </a:rPr>
              <a:t>Kétlépcsős azonosítást is támogatja.</a:t>
            </a:r>
            <a:endParaRPr lang="hu-HU" sz="2400" dirty="0">
              <a:solidFill>
                <a:prstClr val="white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686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8056"/>
            <a:ext cx="9905999" cy="5343145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6. Az e-azonosító rendszerekkel kapcsolatos problémák</a:t>
            </a:r>
          </a:p>
          <a:p>
            <a:pPr lvl="1"/>
            <a:r>
              <a:rPr lang="hu-HU" dirty="0"/>
              <a:t>különböző azonosítók elkészítése és menedzselése </a:t>
            </a:r>
            <a:endParaRPr lang="hu-HU" dirty="0" smtClean="0"/>
          </a:p>
          <a:p>
            <a:pPr lvl="1"/>
            <a:r>
              <a:rPr lang="hu-HU" dirty="0" smtClean="0"/>
              <a:t>digitális </a:t>
            </a:r>
            <a:r>
              <a:rPr lang="hu-HU" dirty="0"/>
              <a:t>azonosítót sok szervezet állít ki, pl. munkáltatók, bankok, szolgáltatók </a:t>
            </a:r>
            <a:endParaRPr lang="hu-HU" dirty="0" smtClean="0"/>
          </a:p>
          <a:p>
            <a:pPr lvl="1"/>
            <a:r>
              <a:rPr lang="hu-HU" dirty="0"/>
              <a:t>c</a:t>
            </a:r>
            <a:r>
              <a:rPr lang="hu-HU" dirty="0" smtClean="0"/>
              <a:t>sak </a:t>
            </a:r>
            <a:r>
              <a:rPr lang="hu-HU" dirty="0"/>
              <a:t>az államigazgatás képes ugyanis az egész populáció regisztrálását, a </a:t>
            </a:r>
            <a:r>
              <a:rPr lang="hu-HU" dirty="0" err="1"/>
              <a:t>biometrikus</a:t>
            </a:r>
            <a:r>
              <a:rPr lang="hu-HU" dirty="0"/>
              <a:t> azonosítók összegyűjtését és az adatok ellenőrzését elvégezni és ezeknek a bonyolult feladatoknak a költségét viselni </a:t>
            </a:r>
            <a:endParaRPr lang="hu-HU" dirty="0" smtClean="0"/>
          </a:p>
          <a:p>
            <a:pPr lvl="1"/>
            <a:r>
              <a:rPr lang="hu-HU" dirty="0"/>
              <a:t>az identitás menedzsment </a:t>
            </a:r>
            <a:r>
              <a:rPr lang="hu-HU" dirty="0" err="1"/>
              <a:t>interoperábilitásának</a:t>
            </a:r>
            <a:r>
              <a:rPr lang="hu-HU" dirty="0"/>
              <a:t> fontossága </a:t>
            </a:r>
            <a:endParaRPr lang="hu-HU" dirty="0" smtClean="0"/>
          </a:p>
          <a:p>
            <a:pPr lvl="1"/>
            <a:r>
              <a:rPr lang="hu-HU" dirty="0" smtClean="0"/>
              <a:t>NFC támogatása, kriptográfiai </a:t>
            </a:r>
            <a:r>
              <a:rPr lang="hu-HU" dirty="0" err="1" smtClean="0"/>
              <a:t>tokenek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22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315713"/>
          </a:xfrm>
        </p:spPr>
        <p:txBody>
          <a:bodyPr/>
          <a:lstStyle/>
          <a:p>
            <a:r>
              <a:rPr lang="hu-HU" dirty="0"/>
              <a:t>különösen fontos a felhasználók biztonságos azonosítása és jogosultságaik megfelelő </a:t>
            </a:r>
            <a:r>
              <a:rPr lang="hu-HU" dirty="0" smtClean="0"/>
              <a:t>kezelése</a:t>
            </a:r>
          </a:p>
          <a:p>
            <a:r>
              <a:rPr lang="hu-HU" dirty="0"/>
              <a:t>Egy felhasználó azonosítása annyit jelent, hogy </a:t>
            </a:r>
            <a:r>
              <a:rPr lang="hu-HU" u="sng" dirty="0"/>
              <a:t>megbizonyosodunk arról, hogy a felhasználó valóban az, akinek állítja magát</a:t>
            </a:r>
            <a:r>
              <a:rPr lang="hu-HU" dirty="0" smtClean="0"/>
              <a:t>.</a:t>
            </a:r>
          </a:p>
          <a:p>
            <a:r>
              <a:rPr lang="hu-HU" u="sng" dirty="0" smtClean="0"/>
              <a:t>Jogosultságkezelés</a:t>
            </a:r>
            <a:r>
              <a:rPr lang="hu-HU" dirty="0" smtClean="0"/>
              <a:t>: a </a:t>
            </a:r>
            <a:r>
              <a:rPr lang="hu-HU" dirty="0"/>
              <a:t>felhasználók csak meghatározott erőforrásokhoz és alkalmazásokhoz férhetnek hozzá</a:t>
            </a:r>
            <a:r>
              <a:rPr lang="hu-HU" dirty="0" smtClean="0"/>
              <a:t>.</a:t>
            </a:r>
          </a:p>
          <a:p>
            <a:r>
              <a:rPr lang="hu-HU" dirty="0" smtClean="0"/>
              <a:t>Ma </a:t>
            </a:r>
            <a:r>
              <a:rPr lang="hu-HU" dirty="0"/>
              <a:t>már nemcsak a személyek, hanem </a:t>
            </a:r>
            <a:r>
              <a:rPr lang="hu-HU" dirty="0" smtClean="0"/>
              <a:t>szoftverek, alkalmazások, eljárások </a:t>
            </a:r>
            <a:r>
              <a:rPr lang="hu-HU" dirty="0"/>
              <a:t>azonosítására és jogosultságaik kezelésére is szükség </a:t>
            </a:r>
            <a:r>
              <a:rPr lang="hu-HU" dirty="0" smtClean="0"/>
              <a:t>van.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418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8056"/>
            <a:ext cx="9905999" cy="6501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6.1 Azonosítási helyzetek</a:t>
            </a:r>
          </a:p>
          <a:p>
            <a:pPr lvl="1"/>
            <a:r>
              <a:rPr lang="hu-HU" sz="2400" dirty="0"/>
              <a:t>Közösséghez való tartozás </a:t>
            </a:r>
            <a:r>
              <a:rPr lang="hu-HU" sz="2400" dirty="0" smtClean="0"/>
              <a:t>bizonyítása </a:t>
            </a:r>
          </a:p>
          <a:p>
            <a:pPr marL="914400" lvl="2" indent="0">
              <a:buNone/>
            </a:pPr>
            <a:r>
              <a:rPr lang="hu-HU" dirty="0" smtClean="0"/>
              <a:t>Pl.: állampolgárság, klubtagság, </a:t>
            </a:r>
            <a:r>
              <a:rPr lang="hu-HU" dirty="0" err="1" smtClean="0"/>
              <a:t>stb</a:t>
            </a:r>
            <a:endParaRPr lang="hu-HU" dirty="0" smtClean="0"/>
          </a:p>
          <a:p>
            <a:pPr lvl="1"/>
            <a:r>
              <a:rPr lang="hu-HU" sz="2400" dirty="0"/>
              <a:t>Képesség </a:t>
            </a:r>
            <a:r>
              <a:rPr lang="hu-HU" sz="2400" dirty="0" smtClean="0"/>
              <a:t>bizonyítása</a:t>
            </a:r>
          </a:p>
          <a:p>
            <a:pPr marL="914400" lvl="2" indent="0">
              <a:buNone/>
            </a:pPr>
            <a:r>
              <a:rPr lang="hu-HU" dirty="0" smtClean="0"/>
              <a:t>Pl.: jogosítvány, diploma, nyelvvizsga, </a:t>
            </a:r>
            <a:r>
              <a:rPr lang="hu-HU" dirty="0" err="1" smtClean="0"/>
              <a:t>stb</a:t>
            </a:r>
            <a:endParaRPr lang="hu-HU" dirty="0" smtClean="0"/>
          </a:p>
          <a:p>
            <a:pPr lvl="1"/>
            <a:r>
              <a:rPr lang="hu-HU" sz="2400" dirty="0"/>
              <a:t>Szolgáltatás </a:t>
            </a:r>
            <a:r>
              <a:rPr lang="hu-HU" sz="2400" dirty="0" smtClean="0"/>
              <a:t>igénybevétele</a:t>
            </a:r>
          </a:p>
          <a:p>
            <a:pPr marL="914400" lvl="2" indent="0">
              <a:buNone/>
            </a:pPr>
            <a:r>
              <a:rPr lang="hu-HU" dirty="0" smtClean="0"/>
              <a:t>Pl.: bankkártya, bérlet, </a:t>
            </a:r>
            <a:r>
              <a:rPr lang="hu-HU" dirty="0" err="1" smtClean="0"/>
              <a:t>stb</a:t>
            </a:r>
            <a:endParaRPr lang="hu-HU" dirty="0" smtClean="0"/>
          </a:p>
          <a:p>
            <a:pPr lvl="1"/>
            <a:r>
              <a:rPr lang="hu-HU" sz="2400" dirty="0" smtClean="0"/>
              <a:t>Védett térbe való belépés</a:t>
            </a:r>
          </a:p>
          <a:p>
            <a:pPr marL="914400" lvl="2" indent="0">
              <a:buNone/>
            </a:pPr>
            <a:r>
              <a:rPr lang="hu-HU" dirty="0" err="1" smtClean="0"/>
              <a:t>Pl</a:t>
            </a:r>
            <a:r>
              <a:rPr lang="hu-HU" dirty="0" smtClean="0"/>
              <a:t>: nagy cégeknél beléptetőkártya (jogosultságok is megjelennek)</a:t>
            </a:r>
          </a:p>
          <a:p>
            <a:pPr lvl="1"/>
            <a:r>
              <a:rPr lang="hu-HU" sz="2400" dirty="0"/>
              <a:t>Informatikai rendszerekhez való hozzáférés</a:t>
            </a:r>
            <a:endParaRPr lang="hu-HU" sz="2400" dirty="0" smtClean="0"/>
          </a:p>
          <a:p>
            <a:pPr marL="914400" lvl="2" indent="0">
              <a:buNone/>
            </a:pPr>
            <a:r>
              <a:rPr lang="hu-HU" dirty="0" err="1" smtClean="0"/>
              <a:t>Pl</a:t>
            </a:r>
            <a:r>
              <a:rPr lang="hu-HU" dirty="0" smtClean="0"/>
              <a:t>: virtuális védett tér, játékok, portálok, chatszobák, </a:t>
            </a:r>
            <a:r>
              <a:rPr lang="hu-HU" dirty="0" err="1" smtClean="0"/>
              <a:t>stb</a:t>
            </a:r>
            <a:endParaRPr lang="hu-HU" dirty="0" smtClean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r>
              <a:rPr lang="hu-HU" dirty="0"/>
              <a:t>Az igazolványok </a:t>
            </a:r>
            <a:r>
              <a:rPr lang="hu-HU" dirty="0" smtClean="0"/>
              <a:t>mindig </a:t>
            </a:r>
            <a:r>
              <a:rPr lang="hu-HU" dirty="0"/>
              <a:t>kedvelt célpontjai voltak a </a:t>
            </a:r>
            <a:r>
              <a:rPr lang="hu-HU" dirty="0" smtClean="0"/>
              <a:t>hamisítóknak.</a:t>
            </a:r>
          </a:p>
          <a:p>
            <a:pPr marL="457200" lvl="1" indent="0">
              <a:buNone/>
            </a:pPr>
            <a:r>
              <a:rPr lang="hu-HU" dirty="0"/>
              <a:t>Ezen a területen </a:t>
            </a:r>
            <a:r>
              <a:rPr lang="hu-HU" dirty="0" smtClean="0"/>
              <a:t>a </a:t>
            </a:r>
            <a:r>
              <a:rPr lang="hu-HU" dirty="0"/>
              <a:t>technológiai fejlődés fő hajtóereje a hamisítás egyre nehezebbé tétele.</a:t>
            </a:r>
          </a:p>
        </p:txBody>
      </p:sp>
    </p:spTree>
    <p:extLst>
      <p:ext uri="{BB962C8B-B14F-4D97-AF65-F5344CB8AC3E}">
        <p14:creationId xmlns:p14="http://schemas.microsoft.com/office/powerpoint/2010/main" val="150288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8056"/>
            <a:ext cx="9905999" cy="61722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6.2 Az azonosítók fajtái</a:t>
            </a:r>
          </a:p>
          <a:p>
            <a:pPr marL="457200" lvl="1" indent="0">
              <a:buNone/>
            </a:pPr>
            <a:r>
              <a:rPr lang="hu-HU" sz="2400" dirty="0"/>
              <a:t>A hagyományos azonosítók általában birtoklás alapúak. Olyan tárggyal vagy eszközzel igazoljuk magunkat, amely a birtokunkban </a:t>
            </a:r>
            <a:r>
              <a:rPr lang="hu-HU" sz="2400" dirty="0" smtClean="0"/>
              <a:t>van.</a:t>
            </a:r>
          </a:p>
          <a:p>
            <a:pPr marL="457200" lvl="1" indent="0">
              <a:buNone/>
            </a:pPr>
            <a:r>
              <a:rPr lang="hu-HU" sz="2400" dirty="0" err="1" smtClean="0"/>
              <a:t>Pl</a:t>
            </a:r>
            <a:r>
              <a:rPr lang="hu-HU" sz="2400" dirty="0" smtClean="0"/>
              <a:t>: igazolvány, pecsét, jelvény, lakáskulcs</a:t>
            </a:r>
          </a:p>
          <a:p>
            <a:pPr marL="457200" lvl="1" indent="0">
              <a:buNone/>
            </a:pPr>
            <a:r>
              <a:rPr lang="hu-HU" sz="2400" dirty="0"/>
              <a:t>Az </a:t>
            </a:r>
            <a:r>
              <a:rPr lang="hu-HU" sz="2400" b="1" u="sng" dirty="0"/>
              <a:t>igazolvány</a:t>
            </a:r>
            <a:r>
              <a:rPr lang="hu-HU" sz="2400" dirty="0"/>
              <a:t> tartalmazza azokat </a:t>
            </a:r>
            <a:r>
              <a:rPr lang="hu-HU" sz="2400" dirty="0" smtClean="0"/>
              <a:t>az </a:t>
            </a:r>
            <a:r>
              <a:rPr lang="hu-HU" sz="2400" dirty="0"/>
              <a:t>adatokat, amelyekkel az </a:t>
            </a:r>
            <a:r>
              <a:rPr lang="hu-HU" sz="2400" dirty="0" smtClean="0"/>
              <a:t>igazolvány tulajdonosát azonosítani </a:t>
            </a:r>
            <a:r>
              <a:rPr lang="hu-HU" sz="2400" dirty="0"/>
              <a:t>lehet. </a:t>
            </a:r>
            <a:r>
              <a:rPr lang="hu-HU" sz="2400" dirty="0" smtClean="0"/>
              <a:t>Tartalmazhatja </a:t>
            </a:r>
            <a:r>
              <a:rPr lang="hu-HU" sz="2400" dirty="0"/>
              <a:t>a tulajdonos </a:t>
            </a:r>
            <a:r>
              <a:rPr lang="hu-HU" sz="2400" dirty="0" smtClean="0"/>
              <a:t>jogosultságait </a:t>
            </a:r>
            <a:r>
              <a:rPr lang="hu-HU" sz="2400" dirty="0"/>
              <a:t>is</a:t>
            </a:r>
            <a:r>
              <a:rPr lang="hu-HU" sz="2400" dirty="0" smtClean="0"/>
              <a:t>.</a:t>
            </a:r>
          </a:p>
          <a:p>
            <a:pPr marL="457200" lvl="1" indent="0">
              <a:buNone/>
            </a:pPr>
            <a:r>
              <a:rPr lang="hu-HU" sz="2400" dirty="0" smtClean="0"/>
              <a:t>Személyi igazolvány: fénykép, aláírás</a:t>
            </a:r>
          </a:p>
          <a:p>
            <a:pPr marL="457200" lvl="1" indent="0">
              <a:buNone/>
            </a:pPr>
            <a:endParaRPr lang="hu-HU" sz="2400" dirty="0"/>
          </a:p>
          <a:p>
            <a:pPr marL="457200" lvl="1" indent="0">
              <a:buNone/>
            </a:pPr>
            <a:r>
              <a:rPr lang="hu-HU" sz="2400" dirty="0" smtClean="0"/>
              <a:t>Más birtoklás alapú azonosítási technikák:</a:t>
            </a:r>
          </a:p>
          <a:p>
            <a:pPr marL="457200" lvl="1" indent="0">
              <a:buNone/>
            </a:pPr>
            <a:r>
              <a:rPr lang="hu-HU" sz="2400" dirty="0" smtClean="0"/>
              <a:t>USB eszköz, </a:t>
            </a:r>
            <a:r>
              <a:rPr lang="hu-HU" sz="2400" dirty="0" err="1" smtClean="0"/>
              <a:t>token</a:t>
            </a:r>
            <a:r>
              <a:rPr lang="hu-HU" sz="2400" dirty="0" smtClean="0"/>
              <a:t>, RFID, NFC, …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858" y="3795322"/>
            <a:ext cx="3405100" cy="24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7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8056"/>
            <a:ext cx="9905999" cy="56692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sz="2400" dirty="0"/>
              <a:t>Hagyományos azonosítónak tekinthetjük </a:t>
            </a:r>
            <a:r>
              <a:rPr lang="hu-HU" sz="2400" b="1" u="sng" dirty="0"/>
              <a:t>a viselkedés alapú azonosítókat</a:t>
            </a:r>
            <a:r>
              <a:rPr lang="hu-HU" sz="2400" dirty="0"/>
              <a:t>, úgymint aláírás, kézírás, beszédhang, gépelési ritmus, járási mód, szóhasználat, testbeszéd, arcmimika. Ezek közül témánk szempontjából az </a:t>
            </a:r>
            <a:r>
              <a:rPr lang="hu-HU" sz="2400" u="sng" dirty="0"/>
              <a:t>aláírás</a:t>
            </a:r>
            <a:r>
              <a:rPr lang="hu-HU" sz="2400" dirty="0"/>
              <a:t> a </a:t>
            </a:r>
            <a:r>
              <a:rPr lang="hu-HU" sz="2400" dirty="0" smtClean="0"/>
              <a:t>legfontosabb.</a:t>
            </a:r>
          </a:p>
          <a:p>
            <a:pPr marL="914400" lvl="2" indent="0">
              <a:buNone/>
            </a:pPr>
            <a:r>
              <a:rPr lang="hu-HU" sz="2200" dirty="0" smtClean="0"/>
              <a:t>- egyrészt </a:t>
            </a:r>
            <a:r>
              <a:rPr lang="hu-HU" sz="2200" dirty="0"/>
              <a:t>minden embernek másféle az </a:t>
            </a:r>
            <a:r>
              <a:rPr lang="hu-HU" sz="2200" dirty="0" smtClean="0"/>
              <a:t>aláírása</a:t>
            </a:r>
          </a:p>
          <a:p>
            <a:pPr marL="914400" lvl="2" indent="0">
              <a:buNone/>
            </a:pPr>
            <a:r>
              <a:rPr lang="hu-HU" sz="2200" dirty="0" smtClean="0"/>
              <a:t>- másrészt </a:t>
            </a:r>
            <a:r>
              <a:rPr lang="hu-HU" sz="2200" dirty="0"/>
              <a:t>ugyanaz a személy sem képes </a:t>
            </a:r>
            <a:r>
              <a:rPr lang="hu-HU" sz="2200" dirty="0" smtClean="0"/>
              <a:t>kétszer egyforma </a:t>
            </a:r>
            <a:r>
              <a:rPr lang="hu-HU" sz="2200" dirty="0"/>
              <a:t>aláírást produkálni</a:t>
            </a:r>
          </a:p>
          <a:p>
            <a:pPr marL="457200" lvl="1" indent="0">
              <a:buNone/>
            </a:pPr>
            <a:endParaRPr lang="hu-HU" sz="2400" dirty="0" smtClean="0"/>
          </a:p>
          <a:p>
            <a:pPr marL="457200" lvl="1" indent="0">
              <a:buNone/>
            </a:pPr>
            <a:r>
              <a:rPr lang="hu-HU" sz="2400" dirty="0"/>
              <a:t>A biológiai jellemzőkre épülő csoporthoz, amelyet </a:t>
            </a:r>
            <a:r>
              <a:rPr lang="hu-HU" sz="2400" b="1" u="sng" dirty="0" err="1"/>
              <a:t>biometrikus</a:t>
            </a:r>
            <a:r>
              <a:rPr lang="hu-HU" sz="2400" b="1" u="sng" dirty="0"/>
              <a:t> azonosítóknak</a:t>
            </a:r>
            <a:r>
              <a:rPr lang="hu-HU" sz="2400" dirty="0"/>
              <a:t> nevezünk, tartoznak: az </a:t>
            </a:r>
            <a:r>
              <a:rPr lang="hu-HU" sz="2400" u="sng" dirty="0"/>
              <a:t>ujjlenyomat</a:t>
            </a:r>
            <a:r>
              <a:rPr lang="hu-HU" sz="2400" dirty="0"/>
              <a:t>, kézlenyomat, kézgeometria, az arc (arckép, fénykép), a termogramm, szem (írisz, retina), illat, DNS.</a:t>
            </a:r>
          </a:p>
        </p:txBody>
      </p:sp>
    </p:spTree>
    <p:extLst>
      <p:ext uri="{BB962C8B-B14F-4D97-AF65-F5344CB8AC3E}">
        <p14:creationId xmlns:p14="http://schemas.microsoft.com/office/powerpoint/2010/main" val="203683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38912"/>
            <a:ext cx="9905999" cy="6419088"/>
          </a:xfrm>
        </p:spPr>
        <p:txBody>
          <a:bodyPr>
            <a:normAutofit/>
          </a:bodyPr>
          <a:lstStyle/>
          <a:p>
            <a:r>
              <a:rPr lang="hu-HU" dirty="0"/>
              <a:t>Az azonosítók utolsó nagy csoportja </a:t>
            </a:r>
            <a:r>
              <a:rPr lang="hu-HU" b="1" u="sng" dirty="0"/>
              <a:t>tudás alapú</a:t>
            </a:r>
            <a:r>
              <a:rPr lang="hu-HU" dirty="0"/>
              <a:t>. Ide tartoznak a jelszavak, a PIN kódok és az aszimmetrikus kulcsok</a:t>
            </a:r>
            <a:r>
              <a:rPr lang="hu-HU" dirty="0" smtClean="0"/>
              <a:t>.</a:t>
            </a:r>
            <a:endParaRPr lang="hu-HU" dirty="0"/>
          </a:p>
          <a:p>
            <a:endParaRPr lang="hu-HU" dirty="0" smtClean="0"/>
          </a:p>
          <a:p>
            <a:r>
              <a:rPr lang="hu-HU" dirty="0"/>
              <a:t>Végezetül megjegyezzük, hogy egy azonosító lehet </a:t>
            </a:r>
            <a:r>
              <a:rPr lang="hu-HU" u="sng" dirty="0"/>
              <a:t>egyszerű és összetett</a:t>
            </a:r>
            <a:r>
              <a:rPr lang="hu-HU" dirty="0"/>
              <a:t>. Utóbbit több szintűnek vagy több csatornásnak is nevezik</a:t>
            </a:r>
            <a:r>
              <a:rPr lang="hu-HU" dirty="0" smtClean="0"/>
              <a:t>.</a:t>
            </a:r>
          </a:p>
          <a:p>
            <a:pPr lvl="1"/>
            <a:r>
              <a:rPr lang="hu-HU" dirty="0"/>
              <a:t>Az egyszerű azonosító egyetlen ellenőrzésre alkalmas jegyet tartalmaz. </a:t>
            </a:r>
            <a:endParaRPr lang="hu-HU" dirty="0" smtClean="0"/>
          </a:p>
          <a:p>
            <a:pPr lvl="1"/>
            <a:r>
              <a:rPr lang="hu-HU" dirty="0" smtClean="0"/>
              <a:t>Az </a:t>
            </a:r>
            <a:r>
              <a:rPr lang="hu-HU" dirty="0"/>
              <a:t>összetett azonosítók több, egymástól független ellenőrzésre alkalmas jegyet tartalmaznak</a:t>
            </a:r>
            <a:r>
              <a:rPr lang="hu-HU" dirty="0" smtClean="0"/>
              <a:t>.</a:t>
            </a:r>
          </a:p>
          <a:p>
            <a:r>
              <a:rPr lang="hu-HU" dirty="0"/>
              <a:t>Jól megválasztott, független azonosítók jelentősen erősíthetik egymást. Ezért kombinálják a névvel a fényképet, az ujjlenyomatot vagy aláírást; a bankszámlaszámmal a </a:t>
            </a:r>
            <a:r>
              <a:rPr lang="hu-HU" dirty="0" smtClean="0"/>
              <a:t>jelszót, </a:t>
            </a:r>
            <a:r>
              <a:rPr lang="hu-HU" dirty="0" err="1" smtClean="0"/>
              <a:t>stb</a:t>
            </a:r>
            <a:endParaRPr lang="hu-HU" dirty="0" smtClean="0"/>
          </a:p>
          <a:p>
            <a:r>
              <a:rPr lang="hu-HU" dirty="0"/>
              <a:t>Még biztonságosabb az azonosítás, ha ellenőrzéskor több, független csatornát is </a:t>
            </a:r>
            <a:r>
              <a:rPr lang="hu-HU" dirty="0" smtClean="0"/>
              <a:t>felhasználunk. </a:t>
            </a:r>
            <a:r>
              <a:rPr lang="hu-HU" dirty="0" err="1" smtClean="0"/>
              <a:t>Pl</a:t>
            </a:r>
            <a:r>
              <a:rPr lang="hu-HU" dirty="0" smtClean="0"/>
              <a:t>: netbank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17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02336"/>
            <a:ext cx="9905999" cy="5388865"/>
          </a:xfrm>
        </p:spPr>
        <p:txBody>
          <a:bodyPr>
            <a:normAutofit/>
          </a:bodyPr>
          <a:lstStyle/>
          <a:p>
            <a:r>
              <a:rPr lang="hu-HU" sz="2800" dirty="0" smtClean="0"/>
              <a:t>6.3 Az azonosítók életciklusa</a:t>
            </a:r>
          </a:p>
          <a:p>
            <a:pPr lvl="1"/>
            <a:r>
              <a:rPr lang="hu-HU" sz="2400" dirty="0"/>
              <a:t>azt vizsgáljuk meg, hogy milyen események történnek egy azonosítóval annak létezésének </a:t>
            </a:r>
            <a:r>
              <a:rPr lang="hu-HU" sz="2400" dirty="0" smtClean="0"/>
              <a:t>idején</a:t>
            </a:r>
          </a:p>
          <a:p>
            <a:pPr lvl="1"/>
            <a:endParaRPr lang="hu-HU" sz="2400" dirty="0" smtClean="0"/>
          </a:p>
          <a:p>
            <a:pPr lvl="1"/>
            <a:r>
              <a:rPr lang="hu-HU" sz="2400" dirty="0" smtClean="0"/>
              <a:t>a </a:t>
            </a:r>
            <a:r>
              <a:rPr lang="hu-HU" sz="2400" dirty="0"/>
              <a:t>felhasználó </a:t>
            </a:r>
            <a:endParaRPr lang="hu-HU" sz="2400" dirty="0" smtClean="0"/>
          </a:p>
          <a:p>
            <a:pPr marL="457200" lvl="1" indent="0">
              <a:buNone/>
            </a:pPr>
            <a:r>
              <a:rPr lang="hu-HU" sz="2400" dirty="0" smtClean="0"/>
              <a:t>életciklusa </a:t>
            </a:r>
            <a:r>
              <a:rPr lang="hu-HU" sz="2400" dirty="0"/>
              <a:t>egy </a:t>
            </a:r>
            <a:endParaRPr lang="hu-HU" sz="2400" dirty="0" smtClean="0"/>
          </a:p>
          <a:p>
            <a:pPr marL="457200" lvl="1" indent="0">
              <a:buNone/>
            </a:pPr>
            <a:r>
              <a:rPr lang="hu-HU" sz="2400" dirty="0" smtClean="0"/>
              <a:t>szervezeten belül:</a:t>
            </a:r>
          </a:p>
          <a:p>
            <a:pPr lvl="1"/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66" y="1914465"/>
            <a:ext cx="6763652" cy="48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0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57200"/>
            <a:ext cx="9905999" cy="5334001"/>
          </a:xfrm>
        </p:spPr>
        <p:txBody>
          <a:bodyPr/>
          <a:lstStyle/>
          <a:p>
            <a:r>
              <a:rPr lang="hu-HU" dirty="0" smtClean="0"/>
              <a:t>1. Regisztráció</a:t>
            </a:r>
          </a:p>
          <a:p>
            <a:r>
              <a:rPr lang="hu-HU" dirty="0" smtClean="0"/>
              <a:t>2. Ellenőrzés</a:t>
            </a:r>
          </a:p>
          <a:p>
            <a:r>
              <a:rPr lang="hu-HU" dirty="0" smtClean="0"/>
              <a:t>3. Azonosítók pótlása és visszavonása</a:t>
            </a:r>
          </a:p>
          <a:p>
            <a:r>
              <a:rPr lang="hu-HU" dirty="0" smtClean="0"/>
              <a:t>4. Azonosítók kompromittálása</a:t>
            </a:r>
          </a:p>
          <a:p>
            <a:r>
              <a:rPr lang="hu-HU" dirty="0" smtClean="0"/>
              <a:t>5. Ügyfélkapu</a:t>
            </a:r>
          </a:p>
          <a:p>
            <a:r>
              <a:rPr lang="hu-HU" dirty="0" smtClean="0"/>
              <a:t>6. Az e-azonosító rendszerekkel kapcsolatos problémák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612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38912"/>
            <a:ext cx="9905999" cy="6126480"/>
          </a:xfrm>
        </p:spPr>
        <p:txBody>
          <a:bodyPr/>
          <a:lstStyle/>
          <a:p>
            <a:r>
              <a:rPr lang="hu-HU" dirty="0"/>
              <a:t>1. Regisztráció</a:t>
            </a:r>
          </a:p>
          <a:p>
            <a:pPr marL="457200" lvl="1" indent="0">
              <a:buNone/>
            </a:pPr>
            <a:r>
              <a:rPr lang="hu-HU" sz="2400" dirty="0" smtClean="0"/>
              <a:t>- A </a:t>
            </a:r>
            <a:r>
              <a:rPr lang="hu-HU" sz="2400" dirty="0"/>
              <a:t>kapcsolatfelvételt és az azonosító készítését </a:t>
            </a:r>
            <a:r>
              <a:rPr lang="hu-HU" sz="2400" b="1" u="sng" dirty="0"/>
              <a:t>regisztrációnak</a:t>
            </a:r>
            <a:r>
              <a:rPr lang="hu-HU" sz="2400" dirty="0"/>
              <a:t> nevezzük és a szolgáltató részéről egy önálló szervezeti egység vagy – programok esetén – önálló modul végzi. A regisztráció során meg kell adni az előírt természetes azonosítókat, amelyeket a szolgáltató ellenőriz, és ha mindent rendben talál, akkor készülhet el az azonosító</a:t>
            </a:r>
            <a:r>
              <a:rPr lang="hu-HU" sz="2400" dirty="0" smtClean="0"/>
              <a:t>.</a:t>
            </a:r>
          </a:p>
          <a:p>
            <a:pPr marL="457200" lvl="1" indent="0">
              <a:buNone/>
            </a:pPr>
            <a:r>
              <a:rPr lang="hu-HU" sz="2400" dirty="0" smtClean="0"/>
              <a:t>(felhasználó név, jelszó)</a:t>
            </a:r>
          </a:p>
          <a:p>
            <a:pPr marL="457200" lvl="1" indent="0">
              <a:buNone/>
            </a:pPr>
            <a:r>
              <a:rPr lang="hu-HU" sz="2400" dirty="0" smtClean="0"/>
              <a:t>- 90-es </a:t>
            </a:r>
            <a:r>
              <a:rPr lang="hu-HU" sz="2400" dirty="0"/>
              <a:t>évektől kezdve a jelszavakat nem nyíltan, hanem egy </a:t>
            </a:r>
            <a:r>
              <a:rPr lang="hu-HU" sz="2400" u="sng" dirty="0"/>
              <a:t>egyirányú függvénnyel kódolva</a:t>
            </a:r>
            <a:r>
              <a:rPr lang="hu-HU" sz="2400" dirty="0"/>
              <a:t> tárolják. Egy függvényt egyirányúnak nevezünk, ha a helyettesítési értékét gyorsan ki lehet számítani, de a helyettesítési értékből az argumentum értékét nagyon nehéz </a:t>
            </a:r>
            <a:r>
              <a:rPr lang="hu-HU" sz="2400" dirty="0" smtClean="0"/>
              <a:t>kiszámítani. </a:t>
            </a:r>
            <a:r>
              <a:rPr lang="hu-HU" sz="2400" dirty="0" err="1" smtClean="0"/>
              <a:t>Pl</a:t>
            </a:r>
            <a:r>
              <a:rPr lang="hu-HU" sz="2400" dirty="0" smtClean="0"/>
              <a:t>: telefonkönyv, DES</a:t>
            </a:r>
          </a:p>
          <a:p>
            <a:pPr marL="457200" lvl="1" indent="0">
              <a:buNone/>
            </a:pPr>
            <a:r>
              <a:rPr lang="hu-HU" sz="2400" dirty="0" smtClean="0"/>
              <a:t>- Az </a:t>
            </a:r>
            <a:r>
              <a:rPr lang="hu-HU" sz="2400" dirty="0"/>
              <a:t>azonosítók kódolásánál alkalmazott egyirányú függvényt </a:t>
            </a:r>
            <a:r>
              <a:rPr lang="hu-HU" sz="2400" u="sng" dirty="0" err="1"/>
              <a:t>hash</a:t>
            </a:r>
            <a:r>
              <a:rPr lang="hu-HU" sz="2400" u="sng" dirty="0"/>
              <a:t> függvény</a:t>
            </a:r>
            <a:r>
              <a:rPr lang="hu-HU" sz="2400" dirty="0"/>
              <a:t>nek nevezzük.</a:t>
            </a:r>
          </a:p>
        </p:txBody>
      </p:sp>
    </p:spTree>
    <p:extLst>
      <p:ext uri="{BB962C8B-B14F-4D97-AF65-F5344CB8AC3E}">
        <p14:creationId xmlns:p14="http://schemas.microsoft.com/office/powerpoint/2010/main" val="639910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171</TotalTime>
  <Words>1063</Words>
  <Application>Microsoft Office PowerPoint</Application>
  <PresentationFormat>Szélesvásznú</PresentationFormat>
  <Paragraphs>86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Tw Cen MT</vt:lpstr>
      <vt:lpstr>Áramkör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Andrikó (P) Imre</dc:creator>
  <cp:lastModifiedBy>Andrikó (P) Imre</cp:lastModifiedBy>
  <cp:revision>15</cp:revision>
  <dcterms:created xsi:type="dcterms:W3CDTF">2022-03-18T11:57:53Z</dcterms:created>
  <dcterms:modified xsi:type="dcterms:W3CDTF">2022-03-26T08:47:58Z</dcterms:modified>
</cp:coreProperties>
</file>