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0" r:id="rId4"/>
    <p:sldId id="259" r:id="rId5"/>
    <p:sldId id="270" r:id="rId6"/>
    <p:sldId id="261" r:id="rId7"/>
    <p:sldId id="271" r:id="rId8"/>
    <p:sldId id="262" r:id="rId9"/>
    <p:sldId id="263" r:id="rId10"/>
    <p:sldId id="264" r:id="rId11"/>
    <p:sldId id="269" r:id="rId12"/>
    <p:sldId id="265" r:id="rId13"/>
    <p:sldId id="266" r:id="rId14"/>
    <p:sldId id="268" r:id="rId15"/>
    <p:sldId id="267" r:id="rId16"/>
    <p:sldId id="272" r:id="rId17"/>
    <p:sldId id="273" r:id="rId18"/>
    <p:sldId id="274" r:id="rId19"/>
    <p:sldId id="276" r:id="rId20"/>
    <p:sldId id="277" r:id="rId21"/>
    <p:sldId id="275" r:id="rId22"/>
    <p:sldId id="278" r:id="rId23"/>
    <p:sldId id="279" r:id="rId24"/>
    <p:sldId id="280" r:id="rId25"/>
    <p:sldId id="281" r:id="rId26"/>
    <p:sldId id="282" r:id="rId27"/>
    <p:sldId id="283" r:id="rId28"/>
    <p:sldId id="284" r:id="rId29"/>
    <p:sldId id="285" r:id="rId30"/>
    <p:sldId id="286" r:id="rId31"/>
    <p:sldId id="287" r:id="rId32"/>
    <p:sldId id="290" r:id="rId33"/>
    <p:sldId id="291" r:id="rId34"/>
    <p:sldId id="292" r:id="rId35"/>
    <p:sldId id="293" r:id="rId36"/>
    <p:sldId id="294" r:id="rId37"/>
    <p:sldId id="295" r:id="rId38"/>
    <p:sldId id="296" r:id="rId39"/>
    <p:sldId id="297" r:id="rId40"/>
    <p:sldId id="298" r:id="rId41"/>
    <p:sldId id="300" r:id="rId42"/>
    <p:sldId id="299" r:id="rId43"/>
    <p:sldId id="288" r:id="rId44"/>
    <p:sldId id="28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hu-HU" smtClean="0"/>
              <a:t>Mintacím szerkesztése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u-HU" smtClean="0"/>
              <a:t>Kép beszúrásához kattintson az ikonra</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u-HU" smtClean="0"/>
              <a:t>Mintacím szerkesztése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u-HU" smtClean="0"/>
              <a:t>Mintacím szerkesztése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u-HU" smtClean="0"/>
              <a:t>Mintacím szerkesztése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u-HU" smtClean="0"/>
              <a:t>Kép beszúrásához kattintson az ikonra</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u-HU" smtClean="0"/>
              <a:t>Mintacím szerkesztése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41410" y="3073397"/>
            <a:ext cx="4878391" cy="27178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3073397"/>
            <a:ext cx="4875210" cy="271780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3/8/2022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66344"/>
            <a:ext cx="9905999" cy="5324857"/>
          </a:xfrm>
        </p:spPr>
        <p:txBody>
          <a:bodyPr/>
          <a:lstStyle/>
          <a:p>
            <a:r>
              <a:rPr lang="hu-HU" b="1" dirty="0" smtClean="0"/>
              <a:t>d.) Túlterheléses támadás - </a:t>
            </a:r>
            <a:r>
              <a:rPr lang="hu-HU" dirty="0" err="1" smtClean="0"/>
              <a:t>DoS</a:t>
            </a:r>
            <a:r>
              <a:rPr lang="hu-HU" dirty="0" smtClean="0"/>
              <a:t> </a:t>
            </a:r>
            <a:r>
              <a:rPr lang="hu-HU" dirty="0"/>
              <a:t>(</a:t>
            </a:r>
            <a:r>
              <a:rPr lang="hu-HU" dirty="0" err="1"/>
              <a:t>denial</a:t>
            </a:r>
            <a:r>
              <a:rPr lang="hu-HU" dirty="0"/>
              <a:t> of service)</a:t>
            </a:r>
            <a:endParaRPr lang="hu-HU" b="1" dirty="0"/>
          </a:p>
          <a:p>
            <a:pPr lvl="1" algn="just"/>
            <a:r>
              <a:rPr lang="hu-HU" sz="2400" dirty="0" smtClean="0"/>
              <a:t>Jól </a:t>
            </a:r>
            <a:r>
              <a:rPr lang="hu-HU" sz="2400" dirty="0"/>
              <a:t>tudjuk, hogy minél több szolgáltatás kapcsolódik egy rendszerhez és azt minél többen veszik igénybe, annál nagyobb a kiszolgáló egységek leterheltsége, ami a felhasználók számára a válaszidők hosszának növekedéseként jelenik meg. Ha a rövid időn belül beérkező igények száma egy határértéket túllép, akkor a szerver terhelése olyan nagy lehet, hogy már nem tud új kéréseket fogadni.</a:t>
            </a:r>
          </a:p>
        </p:txBody>
      </p:sp>
    </p:spTree>
    <p:extLst>
      <p:ext uri="{BB962C8B-B14F-4D97-AF65-F5344CB8AC3E}">
        <p14:creationId xmlns:p14="http://schemas.microsoft.com/office/powerpoint/2010/main" val="146575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66344"/>
            <a:ext cx="9905999" cy="5324857"/>
          </a:xfrm>
        </p:spPr>
        <p:txBody>
          <a:bodyPr/>
          <a:lstStyle/>
          <a:p>
            <a:r>
              <a:rPr lang="hu-HU" dirty="0"/>
              <a:t>a vállalat illetve intézmény </a:t>
            </a:r>
            <a:r>
              <a:rPr lang="hu-HU" i="1" u="sng" dirty="0" smtClean="0"/>
              <a:t>szervezettsége</a:t>
            </a:r>
          </a:p>
          <a:p>
            <a:pPr lvl="1"/>
            <a:r>
              <a:rPr lang="hu-HU" sz="2400" dirty="0"/>
              <a:t>m</a:t>
            </a:r>
            <a:r>
              <a:rPr lang="hu-HU" sz="2400" dirty="0" smtClean="0"/>
              <a:t>ennyire áttekinthető a szervezet</a:t>
            </a:r>
          </a:p>
          <a:p>
            <a:pPr lvl="1"/>
            <a:r>
              <a:rPr lang="hu-HU" sz="2400" dirty="0" smtClean="0"/>
              <a:t>jogosultságok és felelősségek mennyire meghatározottak</a:t>
            </a:r>
          </a:p>
          <a:p>
            <a:pPr lvl="1"/>
            <a:endParaRPr lang="hu-HU" sz="2400" dirty="0" smtClean="0"/>
          </a:p>
          <a:p>
            <a:pPr marL="0" indent="0">
              <a:buNone/>
            </a:pPr>
            <a:r>
              <a:rPr lang="hu-HU" dirty="0" smtClean="0"/>
              <a:t>Az </a:t>
            </a:r>
            <a:r>
              <a:rPr lang="hu-HU" dirty="0"/>
              <a:t>informatikai biztonsággal, kapcsolatos döntések egyre nagyobb léptékűek lettek, egyre magasabb szinten </a:t>
            </a:r>
            <a:r>
              <a:rPr lang="hu-HU" dirty="0" smtClean="0"/>
              <a:t>hozzák </a:t>
            </a:r>
            <a:r>
              <a:rPr lang="hu-HU" dirty="0"/>
              <a:t>meg </a:t>
            </a:r>
            <a:r>
              <a:rPr lang="hu-HU" dirty="0" smtClean="0"/>
              <a:t>azokat.</a:t>
            </a:r>
          </a:p>
          <a:p>
            <a:pPr marL="0" indent="0">
              <a:buNone/>
            </a:pPr>
            <a:endParaRPr lang="hu-HU" dirty="0"/>
          </a:p>
        </p:txBody>
      </p:sp>
    </p:spTree>
    <p:extLst>
      <p:ext uri="{BB962C8B-B14F-4D97-AF65-F5344CB8AC3E}">
        <p14:creationId xmlns:p14="http://schemas.microsoft.com/office/powerpoint/2010/main" val="136700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8912"/>
            <a:ext cx="9905999" cy="5352289"/>
          </a:xfrm>
        </p:spPr>
        <p:txBody>
          <a:bodyPr/>
          <a:lstStyle/>
          <a:p>
            <a:r>
              <a:rPr lang="hu-HU" b="1" dirty="0"/>
              <a:t>3.5 </a:t>
            </a:r>
            <a:r>
              <a:rPr lang="hu-HU" b="1" u="sng" dirty="0"/>
              <a:t>Vezeték nélküli hálózatok</a:t>
            </a:r>
          </a:p>
          <a:p>
            <a:endParaRPr lang="hu-HU" dirty="0"/>
          </a:p>
        </p:txBody>
      </p:sp>
      <p:pic>
        <p:nvPicPr>
          <p:cNvPr id="2050" name="Picture 2" descr="What is WPAN, WLAN, WMAN &amp;amp;amp; WWAN? In each case, the “W” stands for  #wireless, but these connections… | Personal area network, Local area  network, Types of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793" y="1035176"/>
            <a:ext cx="5460238" cy="54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6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48056"/>
            <a:ext cx="9905999" cy="6135624"/>
          </a:xfrm>
        </p:spPr>
        <p:txBody>
          <a:bodyPr/>
          <a:lstStyle/>
          <a:p>
            <a:r>
              <a:rPr lang="hu-HU" b="1" dirty="0" smtClean="0"/>
              <a:t>3.5 </a:t>
            </a:r>
            <a:r>
              <a:rPr lang="hu-HU" b="1" u="sng" dirty="0" smtClean="0"/>
              <a:t>Vezeték nélküli hálózatok</a:t>
            </a:r>
          </a:p>
          <a:p>
            <a:pPr lvl="1"/>
            <a:r>
              <a:rPr lang="hu-HU" sz="2400" i="1" u="sng" dirty="0" smtClean="0"/>
              <a:t>Vezeték nélküli személyi hálózatok</a:t>
            </a:r>
            <a:r>
              <a:rPr lang="hu-HU" sz="2400" dirty="0" smtClean="0"/>
              <a:t>: tipikusan </a:t>
            </a:r>
            <a:r>
              <a:rPr lang="hu-HU" sz="2400" dirty="0"/>
              <a:t>kis hatótávval rendelkeznek, működésük többnyire egy asztali számítógép környezetére (rendszerhálózatok) vagy egyetlen személy mozgásterére </a:t>
            </a:r>
            <a:r>
              <a:rPr lang="hu-HU" sz="2400" dirty="0" smtClean="0"/>
              <a:t>korlátozódik</a:t>
            </a:r>
          </a:p>
          <a:p>
            <a:pPr lvl="2"/>
            <a:r>
              <a:rPr lang="hu-HU" dirty="0" smtClean="0"/>
              <a:t>perifériákkal való összeköttetés</a:t>
            </a:r>
          </a:p>
          <a:p>
            <a:pPr lvl="2"/>
            <a:r>
              <a:rPr lang="hu-HU" dirty="0" smtClean="0"/>
              <a:t>hordozható eszközök számítógéppel való szinkronizálása</a:t>
            </a:r>
          </a:p>
          <a:p>
            <a:pPr marL="457200" lvl="1" indent="0">
              <a:buNone/>
            </a:pPr>
            <a:r>
              <a:rPr lang="hu-HU" sz="1800" dirty="0"/>
              <a:t>	</a:t>
            </a:r>
            <a:r>
              <a:rPr lang="hu-HU" sz="1800" dirty="0" err="1" smtClean="0"/>
              <a:t>pl</a:t>
            </a:r>
            <a:r>
              <a:rPr lang="hu-HU" sz="1800" dirty="0" smtClean="0"/>
              <a:t>: </a:t>
            </a:r>
            <a:r>
              <a:rPr lang="hu-HU" sz="1800" dirty="0" err="1" smtClean="0"/>
              <a:t>Bluetooth</a:t>
            </a:r>
            <a:endParaRPr lang="hu-HU" sz="1800" dirty="0" smtClean="0"/>
          </a:p>
          <a:p>
            <a:pPr lvl="1"/>
            <a:r>
              <a:rPr lang="hu-HU" sz="2400" i="1" u="sng" dirty="0" smtClean="0"/>
              <a:t>Vezeték nélküli lokális hálózatok (WLAN)</a:t>
            </a:r>
            <a:r>
              <a:rPr lang="hu-HU" sz="2400" dirty="0"/>
              <a:t>: megfelel a hagyományos vezetékes Ethernet </a:t>
            </a:r>
            <a:r>
              <a:rPr lang="hu-HU" sz="2400" dirty="0" smtClean="0"/>
              <a:t>hálózatoknak (felhasználás, hatótáv, összetevők) </a:t>
            </a:r>
          </a:p>
          <a:p>
            <a:pPr lvl="2"/>
            <a:r>
              <a:rPr lang="hu-HU" dirty="0"/>
              <a:t>bárki, aki rendelkezik vevőkészülékkel a hatókörzeten belül, belehallgathat az </a:t>
            </a:r>
            <a:r>
              <a:rPr lang="hu-HU" dirty="0" smtClean="0"/>
              <a:t>adásba</a:t>
            </a:r>
          </a:p>
          <a:p>
            <a:pPr lvl="2"/>
            <a:r>
              <a:rPr lang="hu-HU" dirty="0" smtClean="0"/>
              <a:t>a támadó írhat a csatornára, módosíthatja és </a:t>
            </a:r>
            <a:r>
              <a:rPr lang="hu-HU" dirty="0" err="1" smtClean="0"/>
              <a:t>újraküldheti</a:t>
            </a:r>
            <a:r>
              <a:rPr lang="hu-HU" dirty="0" smtClean="0"/>
              <a:t> a kereteket</a:t>
            </a:r>
          </a:p>
          <a:p>
            <a:pPr lvl="2"/>
            <a:r>
              <a:rPr lang="hu-HU" dirty="0" smtClean="0"/>
              <a:t>dinamikusan változó jelleg (összetétel, helyzet)</a:t>
            </a:r>
          </a:p>
          <a:p>
            <a:pPr lvl="2"/>
            <a:r>
              <a:rPr lang="hu-HU" dirty="0" smtClean="0"/>
              <a:t>WPA2 (</a:t>
            </a:r>
            <a:r>
              <a:rPr lang="hu-HU" dirty="0" err="1" smtClean="0"/>
              <a:t>Work</a:t>
            </a:r>
            <a:r>
              <a:rPr lang="hu-HU" dirty="0" smtClean="0"/>
              <a:t> </a:t>
            </a:r>
            <a:r>
              <a:rPr lang="hu-HU" dirty="0" err="1" smtClean="0"/>
              <a:t>Progress</a:t>
            </a:r>
            <a:r>
              <a:rPr lang="hu-HU" dirty="0" smtClean="0"/>
              <a:t> </a:t>
            </a:r>
            <a:r>
              <a:rPr lang="hu-HU" dirty="0" err="1" smtClean="0"/>
              <a:t>Administration</a:t>
            </a:r>
            <a:r>
              <a:rPr lang="hu-HU" dirty="0" smtClean="0"/>
              <a:t>), VPN (</a:t>
            </a:r>
            <a:r>
              <a:rPr lang="hu-HU" dirty="0" err="1" smtClean="0"/>
              <a:t>Virtual</a:t>
            </a:r>
            <a:r>
              <a:rPr lang="hu-HU" dirty="0" smtClean="0"/>
              <a:t> </a:t>
            </a:r>
            <a:r>
              <a:rPr lang="hu-HU" dirty="0" err="1" smtClean="0"/>
              <a:t>Private</a:t>
            </a:r>
            <a:r>
              <a:rPr lang="hu-HU" dirty="0" smtClean="0"/>
              <a:t> Network)</a:t>
            </a:r>
          </a:p>
          <a:p>
            <a:pPr lvl="2"/>
            <a:r>
              <a:rPr lang="hu-HU" dirty="0" smtClean="0"/>
              <a:t>a hordozható eszközök rendszeres verziófrissítése biztonsági rés</a:t>
            </a:r>
            <a:endParaRPr lang="hu-HU" dirty="0"/>
          </a:p>
          <a:p>
            <a:endParaRPr lang="hu-HU" dirty="0"/>
          </a:p>
        </p:txBody>
      </p:sp>
    </p:spTree>
    <p:extLst>
      <p:ext uri="{BB962C8B-B14F-4D97-AF65-F5344CB8AC3E}">
        <p14:creationId xmlns:p14="http://schemas.microsoft.com/office/powerpoint/2010/main" val="289994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66344"/>
            <a:ext cx="9905999" cy="5971032"/>
          </a:xfrm>
        </p:spPr>
        <p:txBody>
          <a:bodyPr>
            <a:normAutofit/>
          </a:bodyPr>
          <a:lstStyle/>
          <a:p>
            <a:pPr lvl="1"/>
            <a:r>
              <a:rPr lang="hu-HU" sz="2400" i="1" u="sng" dirty="0"/>
              <a:t>Vezeték nélküli </a:t>
            </a:r>
            <a:r>
              <a:rPr lang="hu-HU" sz="2400" i="1" u="sng" dirty="0" smtClean="0"/>
              <a:t>városi </a:t>
            </a:r>
            <a:r>
              <a:rPr lang="hu-HU" sz="2400" i="1" u="sng" dirty="0"/>
              <a:t>hálózatok (</a:t>
            </a:r>
            <a:r>
              <a:rPr lang="hu-HU" sz="2400" i="1" u="sng" dirty="0" smtClean="0"/>
              <a:t>WMAN)</a:t>
            </a:r>
          </a:p>
          <a:p>
            <a:pPr lvl="2"/>
            <a:r>
              <a:rPr lang="hu-HU" sz="2000" dirty="0" smtClean="0"/>
              <a:t>a </a:t>
            </a:r>
            <a:r>
              <a:rPr lang="hu-HU" sz="2000" dirty="0"/>
              <a:t>város közelében felállított antenna felé irányuló antennákat </a:t>
            </a:r>
            <a:r>
              <a:rPr lang="hu-HU" sz="2000" dirty="0" smtClean="0"/>
              <a:t>felszerelni </a:t>
            </a:r>
            <a:r>
              <a:rPr lang="hu-HU" sz="2000" dirty="0"/>
              <a:t>az egyes </a:t>
            </a:r>
            <a:r>
              <a:rPr lang="hu-HU" sz="2000" dirty="0" smtClean="0"/>
              <a:t>háztartásokban</a:t>
            </a:r>
          </a:p>
          <a:p>
            <a:pPr lvl="2"/>
            <a:r>
              <a:rPr lang="hu-HU" sz="2000" dirty="0"/>
              <a:t>nagy hatótávolság és átviteli sebesség egymástól viszonylag távol elhelyezkedő telephelyek lokális hálózatainak közvetlen összekötésére is alkalmassá </a:t>
            </a:r>
            <a:r>
              <a:rPr lang="hu-HU" sz="2000" dirty="0" smtClean="0"/>
              <a:t>teszi</a:t>
            </a:r>
          </a:p>
          <a:p>
            <a:pPr lvl="2"/>
            <a:r>
              <a:rPr lang="hu-HU" sz="2000" dirty="0" smtClean="0"/>
              <a:t>épületek hosszú távú összeköttetésének megvalósítása</a:t>
            </a:r>
          </a:p>
          <a:p>
            <a:pPr lvl="2"/>
            <a:r>
              <a:rPr lang="hu-HU" sz="2000" dirty="0" smtClean="0"/>
              <a:t>WMAN: pont-pont kapcsolat, WLAN: adatszórás</a:t>
            </a:r>
          </a:p>
          <a:p>
            <a:pPr lvl="1"/>
            <a:r>
              <a:rPr lang="hu-HU" sz="2400" i="1" u="sng" dirty="0" smtClean="0"/>
              <a:t>Nagykiterjedésű hálózatok</a:t>
            </a:r>
          </a:p>
          <a:p>
            <a:pPr lvl="2"/>
            <a:r>
              <a:rPr lang="hu-HU" sz="2200" dirty="0" smtClean="0"/>
              <a:t>országokra, földrészekre kiterjedő</a:t>
            </a:r>
          </a:p>
          <a:p>
            <a:pPr lvl="2"/>
            <a:r>
              <a:rPr lang="hu-HU" sz="2200" dirty="0" smtClean="0"/>
              <a:t>nagy költséggel jár a kiépítése, üzemeltetése, karbantartása</a:t>
            </a:r>
          </a:p>
          <a:p>
            <a:pPr lvl="2"/>
            <a:r>
              <a:rPr lang="hu-HU" sz="2200" dirty="0" err="1" smtClean="0"/>
              <a:t>Pl</a:t>
            </a:r>
            <a:r>
              <a:rPr lang="hu-HU" sz="2200" dirty="0" smtClean="0"/>
              <a:t>: mobiltelefon rendszerek</a:t>
            </a:r>
          </a:p>
          <a:p>
            <a:pPr lvl="2"/>
            <a:r>
              <a:rPr lang="hu-HU" sz="2200" dirty="0" smtClean="0"/>
              <a:t>a közeg általános hozzáférhetőségéből adódó fenyegetés</a:t>
            </a:r>
          </a:p>
          <a:p>
            <a:pPr lvl="2"/>
            <a:r>
              <a:rPr lang="hu-HU" sz="2200" dirty="0" err="1" smtClean="0"/>
              <a:t>közbeékelődéses</a:t>
            </a:r>
            <a:r>
              <a:rPr lang="hu-HU" sz="2200" dirty="0" smtClean="0"/>
              <a:t> támadás, fenyegetés: hálózati kommunikáció, klienseszköz</a:t>
            </a:r>
            <a:endParaRPr lang="hu-HU" sz="2200" dirty="0"/>
          </a:p>
        </p:txBody>
      </p:sp>
    </p:spTree>
    <p:extLst>
      <p:ext uri="{BB962C8B-B14F-4D97-AF65-F5344CB8AC3E}">
        <p14:creationId xmlns:p14="http://schemas.microsoft.com/office/powerpoint/2010/main" val="177342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48056"/>
            <a:ext cx="9905999" cy="5343145"/>
          </a:xfrm>
        </p:spPr>
        <p:txBody>
          <a:bodyPr/>
          <a:lstStyle/>
          <a:p>
            <a:r>
              <a:rPr lang="hu-HU" b="1" u="sng" dirty="0"/>
              <a:t>3.6 Tűzfalak</a:t>
            </a:r>
          </a:p>
          <a:p>
            <a:endParaRPr lang="hu-HU" dirty="0" smtClean="0"/>
          </a:p>
          <a:p>
            <a:endParaRPr lang="hu-HU" dirty="0"/>
          </a:p>
        </p:txBody>
      </p:sp>
      <p:pic>
        <p:nvPicPr>
          <p:cNvPr id="1028" name="Picture 4" descr="Beszélgetés - Legnépszerűbb tűzfalak Windows 10-hez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950" y="1114120"/>
            <a:ext cx="7790562" cy="483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6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02336"/>
            <a:ext cx="9905999" cy="6254496"/>
          </a:xfrm>
        </p:spPr>
        <p:txBody>
          <a:bodyPr>
            <a:normAutofit/>
          </a:bodyPr>
          <a:lstStyle/>
          <a:p>
            <a:r>
              <a:rPr lang="hu-HU" b="1" u="sng" dirty="0" smtClean="0"/>
              <a:t>3.6 Tűzfalak</a:t>
            </a:r>
          </a:p>
          <a:p>
            <a:pPr lvl="1"/>
            <a:r>
              <a:rPr lang="hu-HU" sz="2400" dirty="0"/>
              <a:t>A tűzfalak olyan szoftver vagy hardverelemek, amelyek a hálózat egy részének, jellemzően egy intranetnek a külső támadók elleni védelmére hivatottak</a:t>
            </a:r>
            <a:r>
              <a:rPr lang="hu-HU" sz="2400" dirty="0" smtClean="0"/>
              <a:t>.</a:t>
            </a:r>
          </a:p>
          <a:p>
            <a:pPr lvl="1"/>
            <a:r>
              <a:rPr lang="hu-HU" sz="2400" dirty="0" smtClean="0"/>
              <a:t>Típusuktól </a:t>
            </a:r>
            <a:r>
              <a:rPr lang="hu-HU" sz="2400" dirty="0"/>
              <a:t>függően kisebb-nagyobb mértékben késleltetik a külső hálózat és a tűzfal által védett hálózatrész közötti </a:t>
            </a:r>
            <a:r>
              <a:rPr lang="hu-HU" sz="2400" dirty="0" smtClean="0"/>
              <a:t>kommunikációt</a:t>
            </a:r>
          </a:p>
          <a:p>
            <a:pPr lvl="1"/>
            <a:r>
              <a:rPr lang="hu-HU" sz="2400" dirty="0"/>
              <a:t>A tűzfalak az általuk védett rendszer és a külvilág között állnak. Minden kimenő és bejövő kommunikáció rajtuk keresztül halad át. A tűzfal a rajta áthaladó csomagok közül csak azokat engedi át, amelyeket a beletáplált szabályoknak megfelelően veszélytelennek ítél</a:t>
            </a:r>
            <a:r>
              <a:rPr lang="hu-HU" sz="2400" dirty="0" smtClean="0"/>
              <a:t>.</a:t>
            </a:r>
          </a:p>
          <a:p>
            <a:pPr lvl="1"/>
            <a:r>
              <a:rPr lang="hu-HU" sz="2400" dirty="0" smtClean="0"/>
              <a:t>Alkalmazás tűzfalak</a:t>
            </a:r>
          </a:p>
          <a:p>
            <a:pPr lvl="1"/>
            <a:r>
              <a:rPr lang="hu-HU" sz="2400" dirty="0" smtClean="0"/>
              <a:t>Állapottal rendelkező csomagszűrő tűzfalak</a:t>
            </a:r>
          </a:p>
          <a:p>
            <a:pPr lvl="1"/>
            <a:r>
              <a:rPr lang="hu-HU" sz="2400" dirty="0" smtClean="0"/>
              <a:t>NAT (Network </a:t>
            </a:r>
            <a:r>
              <a:rPr lang="hu-HU" sz="2400" dirty="0" err="1" smtClean="0"/>
              <a:t>Adress</a:t>
            </a:r>
            <a:r>
              <a:rPr lang="hu-HU" sz="2400" dirty="0" smtClean="0"/>
              <a:t> </a:t>
            </a:r>
            <a:r>
              <a:rPr lang="hu-HU" sz="2400" dirty="0" err="1" smtClean="0"/>
              <a:t>Translation</a:t>
            </a:r>
            <a:r>
              <a:rPr lang="hu-HU" sz="2400" dirty="0" smtClean="0"/>
              <a:t>)</a:t>
            </a:r>
            <a:endParaRPr lang="hu-HU" sz="2400" dirty="0"/>
          </a:p>
        </p:txBody>
      </p:sp>
    </p:spTree>
    <p:extLst>
      <p:ext uri="{BB962C8B-B14F-4D97-AF65-F5344CB8AC3E}">
        <p14:creationId xmlns:p14="http://schemas.microsoft.com/office/powerpoint/2010/main" val="141460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7200"/>
            <a:ext cx="9905999" cy="5795010"/>
          </a:xfrm>
        </p:spPr>
        <p:txBody>
          <a:bodyPr>
            <a:normAutofit/>
          </a:bodyPr>
          <a:lstStyle/>
          <a:p>
            <a:pPr marL="0" indent="0">
              <a:buNone/>
            </a:pPr>
            <a:r>
              <a:rPr lang="hu-HU" sz="3600" dirty="0" smtClean="0"/>
              <a:t>4. Adatbiztonság szabályozása, törvények</a:t>
            </a:r>
          </a:p>
          <a:p>
            <a:pPr marL="457200" lvl="1" indent="0">
              <a:buNone/>
            </a:pPr>
            <a:endParaRPr lang="hu-HU" sz="2400" dirty="0" smtClean="0"/>
          </a:p>
          <a:p>
            <a:pPr marL="457200" lvl="1" indent="0">
              <a:buNone/>
            </a:pPr>
            <a:endParaRPr lang="hu-HU" sz="2400" dirty="0"/>
          </a:p>
          <a:p>
            <a:pPr marL="457200" lvl="1" indent="0">
              <a:buNone/>
            </a:pPr>
            <a:endParaRPr lang="hu-HU" sz="2400" dirty="0" smtClean="0"/>
          </a:p>
          <a:p>
            <a:pPr marL="457200" lvl="1" indent="0">
              <a:buNone/>
            </a:pPr>
            <a:endParaRPr lang="hu-HU" sz="2400" dirty="0"/>
          </a:p>
          <a:p>
            <a:pPr marL="457200" lvl="1" indent="0">
              <a:buNone/>
            </a:pPr>
            <a:r>
              <a:rPr lang="hu-HU" sz="2400" dirty="0" smtClean="0"/>
              <a:t>Polgári </a:t>
            </a:r>
            <a:r>
              <a:rPr lang="hu-HU" sz="2400" dirty="0"/>
              <a:t>társadalmakban a természetes és jogi személyek kötelességeit, tevékenységeik korlátait és egymással való együttműködéseik keretét, </a:t>
            </a:r>
            <a:r>
              <a:rPr lang="hu-HU" sz="2400" dirty="0" smtClean="0"/>
              <a:t>legmagasabb szinten</a:t>
            </a:r>
            <a:r>
              <a:rPr lang="hu-HU" sz="2400" dirty="0"/>
              <a:t>, törvényekben fogalmazzák meg</a:t>
            </a:r>
            <a:r>
              <a:rPr lang="hu-HU" sz="2400" dirty="0" smtClean="0"/>
              <a:t>.</a:t>
            </a:r>
          </a:p>
          <a:p>
            <a:pPr marL="457200" lvl="1" indent="0">
              <a:buNone/>
            </a:pPr>
            <a:r>
              <a:rPr lang="hu-HU" sz="2400" dirty="0" smtClean="0"/>
              <a:t>Születési anyakönyvi kivonat, bizonyítványok, </a:t>
            </a:r>
            <a:r>
              <a:rPr lang="hu-HU" sz="2400" dirty="0" err="1" smtClean="0"/>
              <a:t>stb</a:t>
            </a:r>
            <a:endParaRPr lang="hu-HU" sz="2400" dirty="0" smtClean="0"/>
          </a:p>
          <a:p>
            <a:pPr marL="457200" lvl="1" indent="0">
              <a:buNone/>
            </a:pPr>
            <a:r>
              <a:rPr lang="hu-HU" sz="2400" dirty="0"/>
              <a:t>A jogi személyek identitását az alapító okirat bizonyítja</a:t>
            </a:r>
            <a:r>
              <a:rPr lang="hu-HU" sz="2400" dirty="0" smtClean="0"/>
              <a:t>. </a:t>
            </a:r>
          </a:p>
          <a:p>
            <a:pPr marL="457200" lvl="1" indent="0">
              <a:buNone/>
            </a:pPr>
            <a:r>
              <a:rPr lang="hu-HU" sz="2400" dirty="0" smtClean="0"/>
              <a:t>Szerződések, számlák, </a:t>
            </a:r>
            <a:r>
              <a:rPr lang="hu-HU" sz="2400" dirty="0" err="1" smtClean="0"/>
              <a:t>stb</a:t>
            </a:r>
            <a:endParaRPr lang="hu-HU" sz="2400" dirty="0" smtClean="0"/>
          </a:p>
          <a:p>
            <a:pPr marL="457200" lvl="1" indent="0">
              <a:buNone/>
            </a:pPr>
            <a:endParaRPr lang="hu-HU" sz="2400" dirty="0"/>
          </a:p>
        </p:txBody>
      </p:sp>
      <p:pic>
        <p:nvPicPr>
          <p:cNvPr id="6146" name="Picture 2" descr="Törvényi szabályozás - Netbiobol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979" y="1208405"/>
            <a:ext cx="4418965" cy="194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1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4340"/>
            <a:ext cx="9905999" cy="6057900"/>
          </a:xfrm>
        </p:spPr>
        <p:txBody>
          <a:bodyPr>
            <a:normAutofit/>
          </a:bodyPr>
          <a:lstStyle/>
          <a:p>
            <a:pPr lvl="1"/>
            <a:r>
              <a:rPr lang="hu-HU" sz="2400" dirty="0" smtClean="0"/>
              <a:t>Elektronikus dokumentumok, hangfelvételek, </a:t>
            </a:r>
            <a:r>
              <a:rPr lang="hu-HU" sz="2400" dirty="0" err="1" smtClean="0"/>
              <a:t>stb</a:t>
            </a:r>
            <a:r>
              <a:rPr lang="hu-HU" sz="2400" dirty="0" smtClean="0"/>
              <a:t> másolása (szerzői jog)</a:t>
            </a:r>
          </a:p>
          <a:p>
            <a:pPr lvl="1"/>
            <a:r>
              <a:rPr lang="hu-HU" sz="2400" dirty="0" smtClean="0"/>
              <a:t>Polgárok személyi adatainak gyűjtése és felhasználása</a:t>
            </a:r>
          </a:p>
          <a:p>
            <a:pPr lvl="1"/>
            <a:endParaRPr lang="hu-HU" sz="2400" dirty="0" smtClean="0"/>
          </a:p>
          <a:p>
            <a:pPr lvl="1"/>
            <a:r>
              <a:rPr lang="hu-HU" sz="2400" dirty="0" smtClean="0"/>
              <a:t>Informatikával kapcsolatos büntetőjogi rendelkezések:</a:t>
            </a:r>
          </a:p>
          <a:p>
            <a:pPr marL="914400" lvl="2" indent="0">
              <a:buNone/>
            </a:pPr>
            <a:r>
              <a:rPr lang="hu-HU" sz="2200" dirty="0" smtClean="0"/>
              <a:t>1. azok a bűncselekmények, melyek eszköze az informatika</a:t>
            </a:r>
          </a:p>
          <a:p>
            <a:pPr marL="914400" lvl="2" indent="0">
              <a:buNone/>
            </a:pPr>
            <a:r>
              <a:rPr lang="hu-HU" sz="2200" dirty="0" smtClean="0"/>
              <a:t>2. </a:t>
            </a:r>
            <a:r>
              <a:rPr lang="hu-HU" sz="2200" dirty="0"/>
              <a:t>a</a:t>
            </a:r>
            <a:r>
              <a:rPr lang="hu-HU" sz="2200" dirty="0" smtClean="0"/>
              <a:t>z informatika a bűncselekmény tárgya</a:t>
            </a:r>
          </a:p>
          <a:p>
            <a:pPr marL="914400" lvl="2" indent="0">
              <a:buNone/>
            </a:pPr>
            <a:r>
              <a:rPr lang="hu-HU" sz="2200" dirty="0" smtClean="0"/>
              <a:t>   - védelmi intézkedések megsértése, jogosulatlan belépések, </a:t>
            </a:r>
          </a:p>
          <a:p>
            <a:pPr marL="914400" lvl="2" indent="0">
              <a:buNone/>
            </a:pPr>
            <a:r>
              <a:rPr lang="hu-HU" sz="2200" dirty="0"/>
              <a:t> </a:t>
            </a:r>
            <a:r>
              <a:rPr lang="hu-HU" sz="2200" dirty="0" smtClean="0"/>
              <a:t>  - a rendszer adatainak jogosulatlan bevitele, módosítása, törlése </a:t>
            </a:r>
            <a:r>
              <a:rPr lang="hu-HU" sz="2200" dirty="0" err="1" smtClean="0"/>
              <a:t>stb</a:t>
            </a:r>
            <a:endParaRPr lang="hu-HU" sz="2200" dirty="0" smtClean="0"/>
          </a:p>
          <a:p>
            <a:pPr marL="914400" lvl="2" indent="0">
              <a:buNone/>
            </a:pPr>
            <a:r>
              <a:rPr lang="hu-HU" sz="2200" dirty="0" smtClean="0"/>
              <a:t>3. a szellemi tulajdon tárgyát képező információ ellen irányuló bűncselekmények </a:t>
            </a:r>
          </a:p>
          <a:p>
            <a:pPr marL="914400" lvl="2" indent="0">
              <a:buNone/>
            </a:pPr>
            <a:r>
              <a:rPr lang="hu-HU" sz="2200" dirty="0"/>
              <a:t> </a:t>
            </a:r>
            <a:r>
              <a:rPr lang="hu-HU" sz="2200" dirty="0" smtClean="0"/>
              <a:t>  - a jelszavak megszerzése, kódok előállítása, megszerzése, kereskedése</a:t>
            </a:r>
          </a:p>
          <a:p>
            <a:pPr lvl="1"/>
            <a:r>
              <a:rPr lang="hu-HU" sz="2400" dirty="0" smtClean="0"/>
              <a:t>Fontosabb törvények (jegyzet)</a:t>
            </a:r>
          </a:p>
          <a:p>
            <a:pPr lvl="1"/>
            <a:endParaRPr lang="hu-HU" sz="2400" dirty="0"/>
          </a:p>
        </p:txBody>
      </p:sp>
    </p:spTree>
    <p:extLst>
      <p:ext uri="{BB962C8B-B14F-4D97-AF65-F5344CB8AC3E}">
        <p14:creationId xmlns:p14="http://schemas.microsoft.com/office/powerpoint/2010/main" val="228607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80060"/>
            <a:ext cx="9905999" cy="6160770"/>
          </a:xfrm>
        </p:spPr>
        <p:txBody>
          <a:bodyPr>
            <a:normAutofit lnSpcReduction="10000"/>
          </a:bodyPr>
          <a:lstStyle/>
          <a:p>
            <a:r>
              <a:rPr lang="hu-HU" dirty="0" smtClean="0"/>
              <a:t>4.1 Az adatvédelmi törvény</a:t>
            </a:r>
          </a:p>
          <a:p>
            <a:pPr marL="457200" lvl="1" indent="0" algn="just">
              <a:buNone/>
            </a:pPr>
            <a:r>
              <a:rPr lang="hu-HU" sz="2400" dirty="0"/>
              <a:t>Az 1992. évi LXIII. tv. a személyes adatok védelméről és közérdekű adatok nyilvánosságra hozataláról című törvényt nevezi a köznyelv röviden adatvédelmi törvénynek</a:t>
            </a:r>
            <a:r>
              <a:rPr lang="hu-HU" sz="2400" dirty="0" smtClean="0"/>
              <a:t>.</a:t>
            </a:r>
          </a:p>
          <a:p>
            <a:pPr marL="457200" lvl="1" indent="0" algn="just">
              <a:buNone/>
            </a:pPr>
            <a:r>
              <a:rPr lang="hu-HU" sz="2400" dirty="0"/>
              <a:t>A törvény célja annak biztosítása, hogy - néhány kivételtől eltekintve - személyes adataival mindenki maga rendelkezzen és a közérdekű adatokat mindenki megismerhesse.</a:t>
            </a:r>
            <a:endParaRPr lang="hu-HU" sz="2400" dirty="0" smtClean="0"/>
          </a:p>
          <a:p>
            <a:pPr marL="457200" lvl="1" indent="0">
              <a:buNone/>
            </a:pPr>
            <a:r>
              <a:rPr lang="hu-HU" sz="2400" dirty="0"/>
              <a:t>Hatálya csak a természetes személyek adataira terjed ki</a:t>
            </a:r>
            <a:r>
              <a:rPr lang="hu-HU" sz="2400" dirty="0" smtClean="0"/>
              <a:t>.</a:t>
            </a:r>
          </a:p>
          <a:p>
            <a:pPr marL="1371600" lvl="3" indent="0">
              <a:buNone/>
            </a:pPr>
            <a:r>
              <a:rPr lang="hu-HU" sz="2000" dirty="0"/>
              <a:t>A törvény definiálja a</a:t>
            </a:r>
          </a:p>
          <a:p>
            <a:pPr marL="1828800" lvl="4" indent="0">
              <a:buNone/>
            </a:pPr>
            <a:r>
              <a:rPr lang="hu-HU" sz="2000" dirty="0" smtClean="0"/>
              <a:t>1.1 személyes </a:t>
            </a:r>
            <a:r>
              <a:rPr lang="hu-HU" sz="2000" dirty="0"/>
              <a:t>adat</a:t>
            </a:r>
          </a:p>
          <a:p>
            <a:pPr marL="1828800" lvl="4" indent="0">
              <a:buNone/>
            </a:pPr>
            <a:r>
              <a:rPr lang="hu-HU" sz="2000" dirty="0" smtClean="0"/>
              <a:t>1.2 különleges </a:t>
            </a:r>
            <a:r>
              <a:rPr lang="hu-HU" sz="2000" dirty="0"/>
              <a:t>adat</a:t>
            </a:r>
          </a:p>
          <a:p>
            <a:pPr marL="1828800" lvl="4" indent="0">
              <a:buNone/>
            </a:pPr>
            <a:r>
              <a:rPr lang="hu-HU" sz="2000" dirty="0" smtClean="0"/>
              <a:t>1.3 bűnügyi </a:t>
            </a:r>
            <a:r>
              <a:rPr lang="hu-HU" sz="2000" dirty="0"/>
              <a:t>személyes adat</a:t>
            </a:r>
          </a:p>
          <a:p>
            <a:pPr marL="1828800" lvl="4" indent="0">
              <a:buNone/>
            </a:pPr>
            <a:r>
              <a:rPr lang="hu-HU" sz="2000" dirty="0" smtClean="0"/>
              <a:t>1.4 közérdekű </a:t>
            </a:r>
            <a:r>
              <a:rPr lang="hu-HU" sz="2000" dirty="0"/>
              <a:t>adat és</a:t>
            </a:r>
          </a:p>
          <a:p>
            <a:pPr marL="1828800" lvl="4" indent="0">
              <a:buNone/>
            </a:pPr>
            <a:r>
              <a:rPr lang="hu-HU" sz="2000" dirty="0" smtClean="0"/>
              <a:t>1.5 közérdekből </a:t>
            </a:r>
            <a:r>
              <a:rPr lang="hu-HU" sz="2000" dirty="0"/>
              <a:t>nyilvános adat</a:t>
            </a:r>
          </a:p>
        </p:txBody>
      </p:sp>
    </p:spTree>
    <p:extLst>
      <p:ext uri="{BB962C8B-B14F-4D97-AF65-F5344CB8AC3E}">
        <p14:creationId xmlns:p14="http://schemas.microsoft.com/office/powerpoint/2010/main" val="39392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68630"/>
            <a:ext cx="9905999" cy="6023610"/>
          </a:xfrm>
        </p:spPr>
        <p:txBody>
          <a:bodyPr>
            <a:normAutofit/>
          </a:bodyPr>
          <a:lstStyle/>
          <a:p>
            <a:pPr lvl="1" algn="just"/>
            <a:r>
              <a:rPr lang="hu-HU" sz="2400" b="1" i="1" dirty="0"/>
              <a:t>Adatkezelésnek</a:t>
            </a:r>
            <a:r>
              <a:rPr lang="hu-HU" sz="2400" dirty="0"/>
              <a:t> számít az adatokon végrehajtott mindenféle művelet, beleértve azok védelmét is. Személyes vagy különleges adat csak akkor kezelhető, ha ahhoz az érintett hozzájárul vagy törvény, illetve önkormányzati rendelet írja elő</a:t>
            </a:r>
            <a:r>
              <a:rPr lang="hu-HU" sz="2400" dirty="0" smtClean="0"/>
              <a:t>.</a:t>
            </a:r>
          </a:p>
          <a:p>
            <a:pPr lvl="1" algn="just"/>
            <a:r>
              <a:rPr lang="hu-HU" sz="2400" dirty="0" smtClean="0"/>
              <a:t>Az </a:t>
            </a:r>
            <a:r>
              <a:rPr lang="hu-HU" sz="2400" u="sng" dirty="0"/>
              <a:t>adatkezelés célját </a:t>
            </a:r>
            <a:r>
              <a:rPr lang="hu-HU" sz="2400" dirty="0"/>
              <a:t>és </a:t>
            </a:r>
            <a:r>
              <a:rPr lang="hu-HU" sz="2400" u="sng" dirty="0"/>
              <a:t>a rögzített adatok körét </a:t>
            </a:r>
            <a:r>
              <a:rPr lang="hu-HU" sz="2400" dirty="0"/>
              <a:t>közölni kell az </a:t>
            </a:r>
            <a:r>
              <a:rPr lang="hu-HU" sz="2400" dirty="0" err="1"/>
              <a:t>érintettel</a:t>
            </a:r>
            <a:r>
              <a:rPr lang="hu-HU" sz="2400" dirty="0"/>
              <a:t>. Tájékoztatni kell az érintettet arról is, hogy </a:t>
            </a:r>
            <a:r>
              <a:rPr lang="hu-HU" sz="2400" u="sng" dirty="0"/>
              <a:t>mely adatok szolgáltatása kötelező</a:t>
            </a:r>
            <a:r>
              <a:rPr lang="hu-HU" sz="2400" dirty="0"/>
              <a:t> és </a:t>
            </a:r>
            <a:r>
              <a:rPr lang="hu-HU" sz="2400" u="sng" dirty="0"/>
              <a:t>melyeket lehet önkéntesen megadni</a:t>
            </a:r>
            <a:r>
              <a:rPr lang="hu-HU" sz="2400" dirty="0"/>
              <a:t>. Amennyiben valaki nem adja meg a kötelezően előírt adatokat, akkor meghiúsul a közte és az adatkezelő közötti kapcsolat. Opcionális adatok közlése következmény nélkül megtagadható</a:t>
            </a:r>
            <a:r>
              <a:rPr lang="hu-HU" sz="2400" dirty="0" smtClean="0"/>
              <a:t>.</a:t>
            </a:r>
          </a:p>
          <a:p>
            <a:pPr lvl="1" algn="just"/>
            <a:r>
              <a:rPr lang="hu-HU" sz="2400" dirty="0"/>
              <a:t>Az </a:t>
            </a:r>
            <a:r>
              <a:rPr lang="hu-HU" sz="2400" u="sng" dirty="0"/>
              <a:t>adattovábbítás</a:t>
            </a:r>
            <a:r>
              <a:rPr lang="hu-HU" sz="2400" dirty="0"/>
              <a:t> is része az adatkezelésnek, így az általános rendelkezések erre a műveletre is vonatkoznak.</a:t>
            </a:r>
            <a:endParaRPr lang="hu-HU" sz="2400" dirty="0" smtClean="0"/>
          </a:p>
          <a:p>
            <a:pPr lvl="1" algn="just"/>
            <a:endParaRPr lang="hu-HU" sz="2400" dirty="0"/>
          </a:p>
        </p:txBody>
      </p:sp>
    </p:spTree>
    <p:extLst>
      <p:ext uri="{BB962C8B-B14F-4D97-AF65-F5344CB8AC3E}">
        <p14:creationId xmlns:p14="http://schemas.microsoft.com/office/powerpoint/2010/main" val="57947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75488"/>
            <a:ext cx="9905999" cy="5315713"/>
          </a:xfrm>
        </p:spPr>
        <p:txBody>
          <a:bodyPr>
            <a:normAutofit/>
          </a:bodyPr>
          <a:lstStyle/>
          <a:p>
            <a:pPr lvl="1" algn="just"/>
            <a:r>
              <a:rPr lang="hu-HU" sz="2400" dirty="0" smtClean="0"/>
              <a:t>Támadási </a:t>
            </a:r>
            <a:r>
              <a:rPr lang="hu-HU" sz="2400" dirty="0"/>
              <a:t>céllal is elő lehet állítani ilyen helyzetet. Egy vagy néhány számítógépről nagyon sok kérést küldenek a célgépnek. A kérések generálása sokkal rövidebb időt vesz igénybe, mint azok kiszolgálása, így elő lehet állítani olyan helyzetet, amikor a célba vett szerver túlterhelése olyan nagy lesz, hogy a legális kéréseket már nem tudja kiszolgálni, a rendszer esetleg össze is omlik. </a:t>
            </a:r>
            <a:endParaRPr lang="hu-HU" sz="2400" dirty="0" smtClean="0"/>
          </a:p>
          <a:p>
            <a:pPr lvl="1" algn="just"/>
            <a:r>
              <a:rPr lang="hu-HU" sz="2400" dirty="0"/>
              <a:t>Az ilyen egyszerű támadások mechanizmusát ma már jól ismerjük és az újabb rendszerek fel vannak készítve azok elhárítására. Egy IP címről érkező tömeges igényt például nem veszik figyelembe, vagy egy korlátot elérve további kérések elől lezárják a kommunikációs portokat.</a:t>
            </a:r>
            <a:endParaRPr lang="hu-HU" sz="2400" dirty="0" smtClean="0"/>
          </a:p>
          <a:p>
            <a:pPr lvl="1"/>
            <a:endParaRPr lang="hu-HU" sz="2400" dirty="0"/>
          </a:p>
        </p:txBody>
      </p:sp>
    </p:spTree>
    <p:extLst>
      <p:ext uri="{BB962C8B-B14F-4D97-AF65-F5344CB8AC3E}">
        <p14:creationId xmlns:p14="http://schemas.microsoft.com/office/powerpoint/2010/main" val="408562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91490"/>
            <a:ext cx="9905999" cy="5299711"/>
          </a:xfrm>
        </p:spPr>
        <p:txBody>
          <a:bodyPr>
            <a:normAutofit/>
          </a:bodyPr>
          <a:lstStyle/>
          <a:p>
            <a:pPr lvl="1" algn="just"/>
            <a:r>
              <a:rPr lang="hu-HU" sz="2400" dirty="0"/>
              <a:t>Az állampolgár bármikor tájékoztatást kérhet a személyes adatai kezeléséről</a:t>
            </a:r>
            <a:r>
              <a:rPr lang="hu-HU" sz="2400" dirty="0" smtClean="0"/>
              <a:t>. (pontosság, helyesbítés, törlés)</a:t>
            </a:r>
          </a:p>
          <a:p>
            <a:pPr lvl="1" algn="just"/>
            <a:r>
              <a:rPr lang="hu-HU" sz="2400" dirty="0"/>
              <a:t>Amennyiben az adatkezelés határideje elérkezik vagy - határozatlan idejű adatkezelés esetén - a célja megvalósul az adatokat meg kell semmisíteni</a:t>
            </a:r>
            <a:r>
              <a:rPr lang="hu-HU" sz="2400" dirty="0" smtClean="0"/>
              <a:t>.</a:t>
            </a:r>
          </a:p>
          <a:p>
            <a:pPr lvl="1" algn="just"/>
            <a:r>
              <a:rPr lang="hu-HU" sz="2400" dirty="0"/>
              <a:t>Az </a:t>
            </a:r>
            <a:r>
              <a:rPr lang="hu-HU" sz="2400" u="sng" dirty="0"/>
              <a:t>adatvédelmi biztos </a:t>
            </a:r>
            <a:r>
              <a:rPr lang="hu-HU" sz="2400" dirty="0"/>
              <a:t>feladata az adatvédelmi törvény és más adatkezeléssel kapcsolatos jogszabályok megtartásának ellenőrzése</a:t>
            </a:r>
            <a:r>
              <a:rPr lang="hu-HU" sz="2400" dirty="0" smtClean="0"/>
              <a:t>. Ő kezeli az </a:t>
            </a:r>
            <a:r>
              <a:rPr lang="hu-HU" sz="2400" u="sng" dirty="0" smtClean="0"/>
              <a:t>adatvédelmi nyilvántartást </a:t>
            </a:r>
            <a:r>
              <a:rPr lang="hu-HU" sz="2400" dirty="0" smtClean="0"/>
              <a:t>is.</a:t>
            </a:r>
          </a:p>
          <a:p>
            <a:pPr lvl="1" algn="just"/>
            <a:r>
              <a:rPr lang="hu-HU" sz="2400" dirty="0" smtClean="0"/>
              <a:t>Belső adatvédelmi felelős (bizonyos helyeken)</a:t>
            </a:r>
          </a:p>
          <a:p>
            <a:pPr lvl="1" algn="just"/>
            <a:r>
              <a:rPr lang="hu-HU" sz="2400" dirty="0" smtClean="0"/>
              <a:t>Adatvédelmi </a:t>
            </a:r>
            <a:r>
              <a:rPr lang="hu-HU" sz="2400" dirty="0" err="1" smtClean="0"/>
              <a:t>ésadatbiztonsági</a:t>
            </a:r>
            <a:r>
              <a:rPr lang="hu-HU" sz="2400" dirty="0" smtClean="0"/>
              <a:t> szabályzat (bizonyos szervezeteknél)</a:t>
            </a:r>
          </a:p>
          <a:p>
            <a:pPr lvl="1" algn="just"/>
            <a:endParaRPr lang="hu-HU" sz="2400" dirty="0"/>
          </a:p>
        </p:txBody>
      </p:sp>
    </p:spTree>
    <p:extLst>
      <p:ext uri="{BB962C8B-B14F-4D97-AF65-F5344CB8AC3E}">
        <p14:creationId xmlns:p14="http://schemas.microsoft.com/office/powerpoint/2010/main" val="51305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68630"/>
            <a:ext cx="9905999" cy="6206490"/>
          </a:xfrm>
        </p:spPr>
        <p:txBody>
          <a:bodyPr>
            <a:normAutofit fontScale="92500"/>
          </a:bodyPr>
          <a:lstStyle/>
          <a:p>
            <a:r>
              <a:rPr lang="hu-HU" dirty="0" smtClean="0"/>
              <a:t>4.2 Az elektronikus aláírásról szóló törvény</a:t>
            </a:r>
          </a:p>
          <a:p>
            <a:pPr lvl="1"/>
            <a:r>
              <a:rPr lang="hu-HU" sz="2400" dirty="0" smtClean="0"/>
              <a:t>Igény a digitális </a:t>
            </a:r>
            <a:r>
              <a:rPr lang="hu-HU" sz="2400" dirty="0"/>
              <a:t>dokumentumok digitális </a:t>
            </a:r>
            <a:r>
              <a:rPr lang="hu-HU" sz="2400" dirty="0" smtClean="0"/>
              <a:t>hitelesítésére</a:t>
            </a:r>
          </a:p>
          <a:p>
            <a:pPr lvl="1"/>
            <a:r>
              <a:rPr lang="hu-HU" sz="2400" dirty="0"/>
              <a:t>Közel egy évtizedes előkészítő munka után 2001. május 29-én fogadta el az Országgyűlés az elektronikus aláírást szabályozó törvényt</a:t>
            </a:r>
            <a:r>
              <a:rPr lang="hu-HU" sz="2400" dirty="0" smtClean="0"/>
              <a:t>.</a:t>
            </a:r>
          </a:p>
          <a:p>
            <a:pPr lvl="1"/>
            <a:r>
              <a:rPr lang="hu-HU" sz="2400" dirty="0"/>
              <a:t>A törvény szerint „</a:t>
            </a:r>
            <a:r>
              <a:rPr lang="hu-HU" sz="2400" i="1" dirty="0"/>
              <a:t>az </a:t>
            </a:r>
            <a:r>
              <a:rPr lang="hu-HU" sz="2400" i="1" u="sng" dirty="0"/>
              <a:t>elektronikus aláírás</a:t>
            </a:r>
            <a:r>
              <a:rPr lang="hu-HU" sz="2400" i="1" dirty="0"/>
              <a:t>: elektronikusan aláírt elektronikus dokumentumhoz azonosítás céljából </a:t>
            </a:r>
            <a:r>
              <a:rPr lang="hu-HU" sz="2400" i="1" dirty="0" err="1"/>
              <a:t>logikailag</a:t>
            </a:r>
            <a:r>
              <a:rPr lang="hu-HU" sz="2400" i="1" dirty="0"/>
              <a:t> hozzárendelt vagy azzal elválaszthatatlanul összekapcsolt elektronikus adat</a:t>
            </a:r>
            <a:r>
              <a:rPr lang="hu-HU" sz="2400" dirty="0" smtClean="0"/>
              <a:t>.”</a:t>
            </a:r>
          </a:p>
          <a:p>
            <a:pPr lvl="1"/>
            <a:r>
              <a:rPr lang="hu-HU" sz="2400" dirty="0"/>
              <a:t>A </a:t>
            </a:r>
            <a:r>
              <a:rPr lang="hu-HU" sz="2400" u="sng" dirty="0"/>
              <a:t>fokozott biztonságú elektronikus aláírás </a:t>
            </a:r>
            <a:r>
              <a:rPr lang="hu-HU" sz="2400" dirty="0"/>
              <a:t>ezen kívül</a:t>
            </a:r>
            <a:endParaRPr lang="hu-HU" sz="2400" dirty="0" smtClean="0"/>
          </a:p>
          <a:p>
            <a:pPr lvl="2"/>
            <a:r>
              <a:rPr lang="hu-HU" sz="2200" dirty="0"/>
              <a:t>a</a:t>
            </a:r>
            <a:r>
              <a:rPr lang="hu-HU" sz="2200" dirty="0" smtClean="0"/>
              <a:t>) „</a:t>
            </a:r>
            <a:r>
              <a:rPr lang="hu-HU" sz="2200" dirty="0"/>
              <a:t>alkalmas az aláíró azonosítására,</a:t>
            </a:r>
          </a:p>
          <a:p>
            <a:pPr lvl="2"/>
            <a:r>
              <a:rPr lang="hu-HU" sz="2200" dirty="0" smtClean="0"/>
              <a:t>b) egyedülállóan </a:t>
            </a:r>
            <a:r>
              <a:rPr lang="hu-HU" sz="2200" dirty="0"/>
              <a:t>az aláíróhoz köthető,</a:t>
            </a:r>
          </a:p>
          <a:p>
            <a:pPr lvl="2"/>
            <a:r>
              <a:rPr lang="hu-HU" sz="2200" dirty="0" smtClean="0"/>
              <a:t>c) olyan </a:t>
            </a:r>
            <a:r>
              <a:rPr lang="hu-HU" sz="2200" dirty="0"/>
              <a:t>eszközökkel hozták létre, amelyek kizárólag az aláíró befolyása alatt állnak</a:t>
            </a:r>
          </a:p>
          <a:p>
            <a:pPr lvl="2"/>
            <a:r>
              <a:rPr lang="hu-HU" sz="2200" dirty="0" smtClean="0"/>
              <a:t>d) és </a:t>
            </a:r>
            <a:r>
              <a:rPr lang="hu-HU" sz="2200" dirty="0"/>
              <a:t>a dokumentum tartalmához olyan módon kapcsolódik, hogy minden – az aláírás elhelyezését követően a dokumentumban tett – módosítás érzékelhető.”</a:t>
            </a:r>
          </a:p>
        </p:txBody>
      </p:sp>
    </p:spTree>
    <p:extLst>
      <p:ext uri="{BB962C8B-B14F-4D97-AF65-F5344CB8AC3E}">
        <p14:creationId xmlns:p14="http://schemas.microsoft.com/office/powerpoint/2010/main" val="2939336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45770"/>
            <a:ext cx="9905999" cy="5345431"/>
          </a:xfrm>
        </p:spPr>
        <p:txBody>
          <a:bodyPr>
            <a:normAutofit/>
          </a:bodyPr>
          <a:lstStyle/>
          <a:p>
            <a:pPr lvl="1" algn="just"/>
            <a:r>
              <a:rPr lang="hu-HU" sz="2400" dirty="0"/>
              <a:t>Végezetül a </a:t>
            </a:r>
            <a:r>
              <a:rPr lang="hu-HU" sz="2400" u="sng" dirty="0"/>
              <a:t>minősített elektronikus aláírás</a:t>
            </a:r>
            <a:r>
              <a:rPr lang="hu-HU" sz="2400" dirty="0"/>
              <a:t>: „</a:t>
            </a:r>
            <a:r>
              <a:rPr lang="hu-HU" sz="2400" i="1" dirty="0"/>
              <a:t>olyan - fokozott biztonságú - elektronikus aláírás, amelyet az aláíró biztonságos aláírás-létrehozó eszközzel hozott létre, és amelynek hitelesítése céljából minősített tanúsítványt bocsátottak ki</a:t>
            </a:r>
            <a:r>
              <a:rPr lang="hu-HU" sz="2400" i="1" dirty="0" smtClean="0"/>
              <a:t>.”</a:t>
            </a:r>
          </a:p>
          <a:p>
            <a:pPr lvl="1" algn="just"/>
            <a:r>
              <a:rPr lang="hu-HU" sz="2400" dirty="0"/>
              <a:t>Jelenlegi tudásunk szerint biztonságos elektronikus aláírás csak aszimmetrikus </a:t>
            </a:r>
            <a:r>
              <a:rPr lang="hu-HU" sz="2400" dirty="0" err="1"/>
              <a:t>titkosító</a:t>
            </a:r>
            <a:r>
              <a:rPr lang="hu-HU" sz="2400" dirty="0"/>
              <a:t> algoritmusokkal készíthető. A szükséges kulcspár nyilvános felét a hitelesítés szolgáltatónál kell elhelyezni, a másik felét pedig az aláírónál</a:t>
            </a:r>
            <a:r>
              <a:rPr lang="hu-HU" sz="2400" dirty="0" smtClean="0"/>
              <a:t>.</a:t>
            </a:r>
          </a:p>
        </p:txBody>
      </p:sp>
      <p:pic>
        <p:nvPicPr>
          <p:cNvPr id="4" name="Picture 2" descr="2. sz. kiegészítő dokumentum Dokumentumok digitális aláírása Ügyfélkapu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345" y="4321493"/>
            <a:ext cx="6202906" cy="231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9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68630"/>
            <a:ext cx="9905999" cy="5955030"/>
          </a:xfrm>
        </p:spPr>
        <p:txBody>
          <a:bodyPr>
            <a:normAutofit/>
          </a:bodyPr>
          <a:lstStyle/>
          <a:p>
            <a:pPr marL="228600" lvl="1">
              <a:spcBef>
                <a:spcPts val="1000"/>
              </a:spcBef>
            </a:pPr>
            <a:r>
              <a:rPr lang="hu-HU" sz="2400" dirty="0"/>
              <a:t>A törvény részletesen szabályozza a </a:t>
            </a:r>
            <a:r>
              <a:rPr lang="hu-HU" sz="2400" u="sng" dirty="0"/>
              <a:t>hitelesítés szolgáltatási tevékenység </a:t>
            </a:r>
            <a:r>
              <a:rPr lang="hu-HU" sz="2400" dirty="0"/>
              <a:t>indításának és működésének feltételeit.</a:t>
            </a:r>
          </a:p>
          <a:p>
            <a:r>
              <a:rPr lang="hu-HU" dirty="0" smtClean="0"/>
              <a:t>Példák: n</a:t>
            </a:r>
            <a:r>
              <a:rPr lang="hu-HU" sz="2400" dirty="0" smtClean="0"/>
              <a:t>agy értékű szerződések aláírása, adóbevallás elektronikus úton</a:t>
            </a:r>
          </a:p>
          <a:p>
            <a:r>
              <a:rPr lang="hu-HU" dirty="0"/>
              <a:t>A szolgáltató a szerződést megelőzően köteles tájékoztatni az igénybe vevőt a szolgáltatás felhasználási módjáról, biztonsági fokáról és a szerződés feltételeiről</a:t>
            </a:r>
            <a:r>
              <a:rPr lang="hu-HU" dirty="0" smtClean="0"/>
              <a:t>.</a:t>
            </a:r>
          </a:p>
          <a:p>
            <a:r>
              <a:rPr lang="hu-HU" dirty="0"/>
              <a:t>A digitális aláírás ugyanakkor csak a tanúsítvánnyal együtt érvényes. A szolgáltatónak tehát biztosítani kell a tanúsítvány </a:t>
            </a:r>
            <a:r>
              <a:rPr lang="hu-HU" dirty="0" smtClean="0"/>
              <a:t>archiválását.</a:t>
            </a:r>
          </a:p>
          <a:p>
            <a:r>
              <a:rPr lang="hu-HU" dirty="0" smtClean="0"/>
              <a:t>A szolgáltatást igénybe vevők személyes adatainak védelme.</a:t>
            </a:r>
          </a:p>
          <a:p>
            <a:r>
              <a:rPr lang="hu-HU" dirty="0" smtClean="0"/>
              <a:t>Szolgáltatás megszűnésének körülményei</a:t>
            </a:r>
            <a:endParaRPr lang="hu-HU" dirty="0"/>
          </a:p>
        </p:txBody>
      </p:sp>
    </p:spTree>
    <p:extLst>
      <p:ext uri="{BB962C8B-B14F-4D97-AF65-F5344CB8AC3E}">
        <p14:creationId xmlns:p14="http://schemas.microsoft.com/office/powerpoint/2010/main" val="165986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7200"/>
            <a:ext cx="9905999" cy="5334001"/>
          </a:xfrm>
        </p:spPr>
        <p:txBody>
          <a:bodyPr/>
          <a:lstStyle/>
          <a:p>
            <a:r>
              <a:rPr lang="hu-HU" dirty="0" smtClean="0"/>
              <a:t>Biztonságos kulcsok létrehozása (generálás)</a:t>
            </a:r>
          </a:p>
          <a:p>
            <a:r>
              <a:rPr lang="hu-HU" dirty="0" smtClean="0"/>
              <a:t>Aláírást létrehozó adat, aláírást létrehozó kulcs titkossága, aláírást ellenőrző adat sértetlensége, titkos kulcs ne legyen visszafejthető, a szolgáltatónál sem maradhat meg az aláíró kulcs, ha elvész vagy megsemmisül újat kell kérni</a:t>
            </a:r>
          </a:p>
          <a:p>
            <a:endParaRPr lang="hu-HU" dirty="0" smtClean="0"/>
          </a:p>
          <a:p>
            <a:endParaRPr lang="hu-HU" dirty="0"/>
          </a:p>
        </p:txBody>
      </p:sp>
    </p:spTree>
    <p:extLst>
      <p:ext uri="{BB962C8B-B14F-4D97-AF65-F5344CB8AC3E}">
        <p14:creationId xmlns:p14="http://schemas.microsoft.com/office/powerpoint/2010/main" val="15221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12124"/>
            <a:ext cx="9905999" cy="5379077"/>
          </a:xfrm>
        </p:spPr>
        <p:txBody>
          <a:bodyPr/>
          <a:lstStyle/>
          <a:p>
            <a:pPr marL="0" indent="0">
              <a:buNone/>
            </a:pPr>
            <a:r>
              <a:rPr lang="hu-HU" sz="3600" dirty="0" smtClean="0"/>
              <a:t>5. Ügyviteli védelem</a:t>
            </a:r>
            <a:endParaRPr lang="hu-HU" sz="3600" dirty="0"/>
          </a:p>
          <a:p>
            <a:pPr marL="0" indent="0">
              <a:buNone/>
            </a:pPr>
            <a:endParaRPr lang="hu-HU" dirty="0"/>
          </a:p>
        </p:txBody>
      </p:sp>
      <p:pic>
        <p:nvPicPr>
          <p:cNvPr id="1026" name="Picture 2" descr="Ügyviteli rendszer, ügyviteli szoftver - Acterra Interna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818" y="1300766"/>
            <a:ext cx="4988932" cy="498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29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0760"/>
            <a:ext cx="9905999" cy="6246254"/>
          </a:xfrm>
        </p:spPr>
        <p:txBody>
          <a:bodyPr/>
          <a:lstStyle/>
          <a:p>
            <a:pPr algn="just"/>
            <a:r>
              <a:rPr lang="hu-HU" dirty="0" smtClean="0"/>
              <a:t>Otthoni számítógépeket is óvjuk a veszélyforrásoktól</a:t>
            </a:r>
          </a:p>
          <a:p>
            <a:pPr algn="just"/>
            <a:r>
              <a:rPr lang="hu-HU" dirty="0" smtClean="0"/>
              <a:t>Kis szervezeteknél szabályok szóbeli ismertetése</a:t>
            </a:r>
          </a:p>
          <a:p>
            <a:pPr algn="just"/>
            <a:r>
              <a:rPr lang="hu-HU" dirty="0" smtClean="0"/>
              <a:t>Nagy vállalatoknál írásba foglalva a szabályok</a:t>
            </a:r>
          </a:p>
          <a:p>
            <a:pPr algn="just"/>
            <a:r>
              <a:rPr lang="hu-HU" dirty="0"/>
              <a:t>Az </a:t>
            </a:r>
            <a:r>
              <a:rPr lang="hu-HU" u="sng" dirty="0"/>
              <a:t>ügyviteli védelem </a:t>
            </a:r>
            <a:r>
              <a:rPr lang="hu-HU" dirty="0"/>
              <a:t>az informatikai rendszert üzemeltető szervezet ügymenetébe épített védelmi intézkedések, biztonsági szabályok, tevékenységi formák együttese.</a:t>
            </a:r>
            <a:endParaRPr lang="hu-HU" dirty="0" smtClean="0"/>
          </a:p>
          <a:p>
            <a:r>
              <a:rPr lang="hu-HU" dirty="0"/>
              <a:t>Szintjei: a </a:t>
            </a:r>
            <a:r>
              <a:rPr lang="hu-HU" u="sng" dirty="0"/>
              <a:t>stratégiai, tervezési </a:t>
            </a:r>
            <a:r>
              <a:rPr lang="hu-HU" dirty="0"/>
              <a:t>szintet </a:t>
            </a:r>
            <a:r>
              <a:rPr lang="hu-HU" dirty="0" smtClean="0"/>
              <a:t>(IBK: Informatikai Biztonsági Koncepció) és </a:t>
            </a:r>
            <a:r>
              <a:rPr lang="hu-HU" dirty="0"/>
              <a:t>a </a:t>
            </a:r>
            <a:r>
              <a:rPr lang="hu-HU" u="sng" dirty="0"/>
              <a:t>mindennapi gyakorlatot érintő és szabályozó</a:t>
            </a:r>
            <a:r>
              <a:rPr lang="hu-HU" dirty="0"/>
              <a:t> </a:t>
            </a:r>
            <a:r>
              <a:rPr lang="hu-HU" dirty="0" smtClean="0"/>
              <a:t>szintet (IBSZ: Informatikai Biztonsági Szabályzat)</a:t>
            </a:r>
          </a:p>
          <a:p>
            <a:r>
              <a:rPr lang="hu-HU" dirty="0" smtClean="0"/>
              <a:t>Néha kényelmetlen a szabályozás, de biztonságot nyújt</a:t>
            </a:r>
          </a:p>
          <a:p>
            <a:r>
              <a:rPr lang="hu-HU" dirty="0" smtClean="0"/>
              <a:t>A legkörültekintőbb </a:t>
            </a:r>
            <a:r>
              <a:rPr lang="hu-HU" dirty="0"/>
              <a:t>szabályozás sem lehet eredményes a dolgozók együttműködése </a:t>
            </a:r>
            <a:r>
              <a:rPr lang="hu-HU" dirty="0" smtClean="0"/>
              <a:t>nélkül.</a:t>
            </a:r>
          </a:p>
          <a:p>
            <a:endParaRPr lang="hu-HU" dirty="0"/>
          </a:p>
        </p:txBody>
      </p:sp>
    </p:spTree>
    <p:extLst>
      <p:ext uri="{BB962C8B-B14F-4D97-AF65-F5344CB8AC3E}">
        <p14:creationId xmlns:p14="http://schemas.microsoft.com/office/powerpoint/2010/main" val="1639527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0761"/>
            <a:ext cx="9905999" cy="5821250"/>
          </a:xfrm>
        </p:spPr>
        <p:txBody>
          <a:bodyPr>
            <a:normAutofit lnSpcReduction="10000"/>
          </a:bodyPr>
          <a:lstStyle/>
          <a:p>
            <a:r>
              <a:rPr lang="hu-HU" dirty="0" smtClean="0"/>
              <a:t>5.1 Informatikai Biztonsági Koncepció</a:t>
            </a:r>
          </a:p>
          <a:p>
            <a:pPr lvl="1"/>
            <a:r>
              <a:rPr lang="hu-HU" sz="2400" dirty="0"/>
              <a:t>a szervezet felső vezetésének informatikai biztonsággal kapcsolatos stratégiai elképzeléseit foglalja </a:t>
            </a:r>
            <a:r>
              <a:rPr lang="hu-HU" sz="2400" dirty="0" smtClean="0"/>
              <a:t>össze</a:t>
            </a:r>
          </a:p>
          <a:p>
            <a:pPr lvl="1"/>
            <a:r>
              <a:rPr lang="hu-HU" sz="2400" dirty="0"/>
              <a:t>tartalmazza a szervezet informatikai biztonságának </a:t>
            </a:r>
            <a:r>
              <a:rPr lang="hu-HU" sz="2400" dirty="0" smtClean="0"/>
              <a:t>követelményeit</a:t>
            </a:r>
          </a:p>
          <a:p>
            <a:pPr lvl="1"/>
            <a:r>
              <a:rPr lang="hu-HU" sz="2400" dirty="0"/>
              <a:t>az informatikai biztonság megteremtése érdekében szükséges hosszú távú </a:t>
            </a:r>
            <a:r>
              <a:rPr lang="hu-HU" sz="2400" dirty="0" smtClean="0"/>
              <a:t>intézkedéseket, </a:t>
            </a:r>
            <a:r>
              <a:rPr lang="hu-HU" sz="2400" dirty="0"/>
              <a:t>ezek kölcsönhatásait és következményeit </a:t>
            </a:r>
            <a:endParaRPr lang="hu-HU" sz="2400" dirty="0" smtClean="0"/>
          </a:p>
          <a:p>
            <a:pPr lvl="1"/>
            <a:r>
              <a:rPr lang="hu-HU" sz="2400" dirty="0" smtClean="0"/>
              <a:t>Tartalmi összetevői:</a:t>
            </a:r>
          </a:p>
          <a:p>
            <a:pPr lvl="2">
              <a:buFont typeface="Wingdings" panose="05000000000000000000" pitchFamily="2" charset="2"/>
              <a:buChar char="Ø"/>
            </a:pPr>
            <a:r>
              <a:rPr lang="hu-HU" sz="2200" dirty="0"/>
              <a:t>a védelmi igény leírása: jelenlegi állapot, fenyegetettségek, fennálló kockázatok,</a:t>
            </a:r>
          </a:p>
          <a:p>
            <a:pPr lvl="2">
              <a:buFont typeface="Wingdings" panose="05000000000000000000" pitchFamily="2" charset="2"/>
              <a:buChar char="Ø"/>
            </a:pPr>
            <a:r>
              <a:rPr lang="hu-HU" sz="2200" dirty="0" smtClean="0"/>
              <a:t>az </a:t>
            </a:r>
            <a:r>
              <a:rPr lang="hu-HU" sz="2200" dirty="0"/>
              <a:t>intézkedések fő irányai: a kockázatok menedzselése,</a:t>
            </a:r>
          </a:p>
          <a:p>
            <a:pPr lvl="2">
              <a:buFont typeface="Wingdings" panose="05000000000000000000" pitchFamily="2" charset="2"/>
              <a:buChar char="Ø"/>
            </a:pPr>
            <a:r>
              <a:rPr lang="hu-HU" sz="2200" dirty="0" smtClean="0"/>
              <a:t>a </a:t>
            </a:r>
            <a:r>
              <a:rPr lang="hu-HU" sz="2200" dirty="0"/>
              <a:t>feladatok és felelősségek meghatározása és felosztása a védelmi intézkedésekben,</a:t>
            </a:r>
          </a:p>
          <a:p>
            <a:pPr lvl="2">
              <a:buFont typeface="Wingdings" panose="05000000000000000000" pitchFamily="2" charset="2"/>
              <a:buChar char="Ø"/>
            </a:pPr>
            <a:r>
              <a:rPr lang="hu-HU" sz="2200" dirty="0" smtClean="0"/>
              <a:t>idő- </a:t>
            </a:r>
            <a:r>
              <a:rPr lang="hu-HU" sz="2200" dirty="0"/>
              <a:t>és költségterv a megvalósításra és időterv az IBK felülvizsgálatára.</a:t>
            </a:r>
            <a:endParaRPr lang="hu-HU" sz="2200" dirty="0" smtClean="0"/>
          </a:p>
          <a:p>
            <a:endParaRPr lang="hu-HU" dirty="0"/>
          </a:p>
        </p:txBody>
      </p:sp>
    </p:spTree>
    <p:extLst>
      <p:ext uri="{BB962C8B-B14F-4D97-AF65-F5344CB8AC3E}">
        <p14:creationId xmlns:p14="http://schemas.microsoft.com/office/powerpoint/2010/main" val="170148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7882"/>
            <a:ext cx="9905999" cy="5353319"/>
          </a:xfrm>
        </p:spPr>
        <p:txBody>
          <a:bodyPr/>
          <a:lstStyle/>
          <a:p>
            <a:r>
              <a:rPr lang="hu-HU" dirty="0"/>
              <a:t>A koncepció több lépésben készül, amelynek főbb </a:t>
            </a:r>
            <a:r>
              <a:rPr lang="hu-HU" dirty="0" smtClean="0"/>
              <a:t>szakaszai:</a:t>
            </a:r>
          </a:p>
          <a:p>
            <a:endParaRPr lang="hu-HU" dirty="0" smtClean="0"/>
          </a:p>
          <a:p>
            <a:pPr marL="914400" lvl="1" indent="-457200">
              <a:buFont typeface="+mj-lt"/>
              <a:buAutoNum type="arabicPeriod"/>
            </a:pPr>
            <a:r>
              <a:rPr lang="hu-HU" sz="2400" dirty="0"/>
              <a:t>Védelmi igény feltárása </a:t>
            </a:r>
            <a:endParaRPr lang="hu-HU" sz="2400" dirty="0" smtClean="0"/>
          </a:p>
          <a:p>
            <a:pPr marL="914400" lvl="1" indent="-457200">
              <a:buFont typeface="+mj-lt"/>
              <a:buAutoNum type="arabicPeriod"/>
            </a:pPr>
            <a:endParaRPr lang="hu-HU" sz="2400" dirty="0" smtClean="0"/>
          </a:p>
          <a:p>
            <a:pPr marL="914400" lvl="1" indent="-457200">
              <a:buFont typeface="+mj-lt"/>
              <a:buAutoNum type="arabicPeriod"/>
            </a:pPr>
            <a:r>
              <a:rPr lang="hu-HU" sz="2400" dirty="0"/>
              <a:t>Fenyegetettség </a:t>
            </a:r>
            <a:r>
              <a:rPr lang="hu-HU" sz="2400" dirty="0" smtClean="0"/>
              <a:t>elemzés</a:t>
            </a:r>
          </a:p>
          <a:p>
            <a:pPr marL="914400" lvl="1" indent="-457200">
              <a:buFont typeface="+mj-lt"/>
              <a:buAutoNum type="arabicPeriod"/>
            </a:pPr>
            <a:endParaRPr lang="hu-HU" sz="2400" dirty="0" smtClean="0"/>
          </a:p>
          <a:p>
            <a:pPr marL="914400" lvl="1" indent="-457200">
              <a:buFont typeface="+mj-lt"/>
              <a:buAutoNum type="arabicPeriod"/>
            </a:pPr>
            <a:r>
              <a:rPr lang="hu-HU" sz="2400" dirty="0" smtClean="0"/>
              <a:t>Kockázatelemzés</a:t>
            </a:r>
          </a:p>
          <a:p>
            <a:pPr marL="914400" lvl="1" indent="-457200">
              <a:buFont typeface="+mj-lt"/>
              <a:buAutoNum type="arabicPeriod"/>
            </a:pPr>
            <a:endParaRPr lang="hu-HU" sz="2400" dirty="0" smtClean="0"/>
          </a:p>
          <a:p>
            <a:pPr marL="914400" lvl="1" indent="-457200">
              <a:buFont typeface="+mj-lt"/>
              <a:buAutoNum type="arabicPeriod"/>
            </a:pPr>
            <a:r>
              <a:rPr lang="hu-HU" sz="2400" dirty="0"/>
              <a:t>Kockázat menedzselés</a:t>
            </a:r>
          </a:p>
        </p:txBody>
      </p:sp>
    </p:spTree>
    <p:extLst>
      <p:ext uri="{BB962C8B-B14F-4D97-AF65-F5344CB8AC3E}">
        <p14:creationId xmlns:p14="http://schemas.microsoft.com/office/powerpoint/2010/main" val="237162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12124"/>
            <a:ext cx="9905999" cy="6143222"/>
          </a:xfrm>
        </p:spPr>
        <p:txBody>
          <a:bodyPr>
            <a:normAutofit/>
          </a:bodyPr>
          <a:lstStyle/>
          <a:p>
            <a:r>
              <a:rPr lang="hu-HU" dirty="0" smtClean="0"/>
              <a:t>5.2 </a:t>
            </a:r>
            <a:r>
              <a:rPr lang="hu-HU" dirty="0"/>
              <a:t>Informatikai Biztonsági </a:t>
            </a:r>
            <a:r>
              <a:rPr lang="hu-HU" dirty="0" smtClean="0"/>
              <a:t>Szabályzat</a:t>
            </a:r>
          </a:p>
          <a:p>
            <a:pPr lvl="1" algn="just"/>
            <a:r>
              <a:rPr lang="hu-HU" sz="2400" dirty="0"/>
              <a:t>Az </a:t>
            </a:r>
            <a:r>
              <a:rPr lang="hu-HU" sz="2400" dirty="0" err="1"/>
              <a:t>IBSz</a:t>
            </a:r>
            <a:r>
              <a:rPr lang="hu-HU" sz="2400" dirty="0"/>
              <a:t> célja a technológiai megoldások részletezése nélkül, általánosan meghatározni </a:t>
            </a:r>
            <a:r>
              <a:rPr lang="hu-HU" sz="2400" u="sng" dirty="0"/>
              <a:t>az informatikai erőforrások biztonságos működéséhez szükséges feltételeket, a feladat- és felelősségi köröket</a:t>
            </a:r>
            <a:r>
              <a:rPr lang="hu-HU" sz="2400" dirty="0"/>
              <a:t>. Az informatikai vezető és az informatikai biztonsági ellenőr készíti el, és a vállalat vezetője adja </a:t>
            </a:r>
            <a:r>
              <a:rPr lang="hu-HU" sz="2400" dirty="0" smtClean="0"/>
              <a:t>ki.</a:t>
            </a:r>
          </a:p>
          <a:p>
            <a:pPr lvl="1" algn="just"/>
            <a:r>
              <a:rPr lang="hu-HU" sz="2400" dirty="0" smtClean="0"/>
              <a:t>Más szabályok figyelembe vétele (tűzvédelmi, munkavédelmi)</a:t>
            </a:r>
          </a:p>
          <a:p>
            <a:pPr lvl="1" algn="just"/>
            <a:r>
              <a:rPr lang="hu-HU" sz="2400" dirty="0"/>
              <a:t>Személyi hatálya kiterjed a vállalat informatikai szolgáltatásaiban részt vevő </a:t>
            </a:r>
            <a:r>
              <a:rPr lang="hu-HU" sz="2400" dirty="0" smtClean="0"/>
              <a:t>munkatársaira</a:t>
            </a:r>
          </a:p>
          <a:p>
            <a:pPr lvl="1" algn="just"/>
            <a:r>
              <a:rPr lang="hu-HU" sz="2400" dirty="0"/>
              <a:t>Tárgyi hatálya alá tartoznak a vállalat tulajdonában lévő, illetve az általa használt számítástechnikai berendezések, beleértve a szoftvereket is, a feldolgozás alatt lévő, tárolt és a feldolgozás során létrejött adatok, adathordozók.</a:t>
            </a:r>
          </a:p>
          <a:p>
            <a:endParaRPr lang="hu-HU" dirty="0"/>
          </a:p>
        </p:txBody>
      </p:sp>
    </p:spTree>
    <p:extLst>
      <p:ext uri="{BB962C8B-B14F-4D97-AF65-F5344CB8AC3E}">
        <p14:creationId xmlns:p14="http://schemas.microsoft.com/office/powerpoint/2010/main" val="178012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imple diagram showing how Denial-of-service attacks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928" y="400202"/>
            <a:ext cx="5833872" cy="593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083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0761"/>
            <a:ext cx="9905999" cy="5937160"/>
          </a:xfrm>
        </p:spPr>
        <p:txBody>
          <a:bodyPr>
            <a:normAutofit/>
          </a:bodyPr>
          <a:lstStyle/>
          <a:p>
            <a:pPr lvl="1" algn="just"/>
            <a:r>
              <a:rPr lang="hu-HU" sz="2400" dirty="0"/>
              <a:t>Az </a:t>
            </a:r>
            <a:r>
              <a:rPr lang="hu-HU" sz="2400" dirty="0" err="1"/>
              <a:t>IBSz</a:t>
            </a:r>
            <a:r>
              <a:rPr lang="hu-HU" sz="2400" dirty="0"/>
              <a:t> előírja miden érintett dolgozó felelősségét a gondjaira bízott nagy értékű eszköz vagyonvédelmével </a:t>
            </a:r>
            <a:r>
              <a:rPr lang="hu-HU" sz="2400" dirty="0" smtClean="0"/>
              <a:t>kapcsolatban.</a:t>
            </a:r>
          </a:p>
          <a:p>
            <a:pPr lvl="1" algn="just"/>
            <a:r>
              <a:rPr lang="hu-HU" sz="2400" dirty="0" smtClean="0"/>
              <a:t>Ügyviteli </a:t>
            </a:r>
            <a:r>
              <a:rPr lang="hu-HU" sz="2400" dirty="0"/>
              <a:t>szoftverek esetében tesztelési folyamatot kell lefolytatni. Más, nem a vállalat, által fejlesztett szoftver esetén csak jogtiszta forrásból származós szoftver telepítése végezhető </a:t>
            </a:r>
            <a:r>
              <a:rPr lang="hu-HU" sz="2400" dirty="0" smtClean="0"/>
              <a:t>el.</a:t>
            </a:r>
          </a:p>
          <a:p>
            <a:pPr lvl="1" algn="just"/>
            <a:r>
              <a:rPr lang="hu-HU" sz="2400" dirty="0"/>
              <a:t>Adatbázisok üzembiztonsági </a:t>
            </a:r>
            <a:r>
              <a:rPr lang="hu-HU" sz="2400" dirty="0" smtClean="0"/>
              <a:t>zavari (hardver hiba, szoftver hiba)</a:t>
            </a:r>
          </a:p>
          <a:p>
            <a:pPr lvl="1" algn="just"/>
            <a:r>
              <a:rPr lang="hu-HU" sz="2400" u="sng" dirty="0" smtClean="0"/>
              <a:t>5.2.1 </a:t>
            </a:r>
            <a:r>
              <a:rPr lang="hu-HU" sz="2400" u="sng" dirty="0"/>
              <a:t>Biztonsági fokozat</a:t>
            </a:r>
            <a:r>
              <a:rPr lang="hu-HU" sz="2400" dirty="0"/>
              <a:t>: az informatikai berendezések és adatok biztonsági osztályba sorolása</a:t>
            </a:r>
          </a:p>
          <a:p>
            <a:pPr lvl="2" algn="just">
              <a:buFont typeface="Courier New" panose="02070309020205020404" pitchFamily="49" charset="0"/>
              <a:buChar char="o"/>
            </a:pPr>
            <a:r>
              <a:rPr lang="hu-HU" sz="2200" dirty="0"/>
              <a:t> </a:t>
            </a:r>
            <a:r>
              <a:rPr lang="hu-HU" sz="2200" dirty="0" smtClean="0"/>
              <a:t>alapbiztonság: általános </a:t>
            </a:r>
            <a:r>
              <a:rPr lang="hu-HU" sz="2200" dirty="0" err="1" smtClean="0"/>
              <a:t>inf</a:t>
            </a:r>
            <a:r>
              <a:rPr lang="hu-HU" sz="2200" dirty="0" smtClean="0"/>
              <a:t>. feldolgozás (nyilvános, személyes adatok)</a:t>
            </a:r>
          </a:p>
          <a:p>
            <a:pPr lvl="2" algn="just">
              <a:buFont typeface="Courier New" panose="02070309020205020404" pitchFamily="49" charset="0"/>
              <a:buChar char="o"/>
            </a:pPr>
            <a:r>
              <a:rPr lang="hu-HU" sz="2200" dirty="0"/>
              <a:t> </a:t>
            </a:r>
            <a:r>
              <a:rPr lang="hu-HU" sz="2200" dirty="0" smtClean="0"/>
              <a:t>fokozott biztonság: szolgálati titok, bizalmas adatok</a:t>
            </a:r>
          </a:p>
          <a:p>
            <a:pPr lvl="2" algn="just">
              <a:buFont typeface="Courier New" panose="02070309020205020404" pitchFamily="49" charset="0"/>
              <a:buChar char="o"/>
            </a:pPr>
            <a:r>
              <a:rPr lang="hu-HU" sz="2200" dirty="0"/>
              <a:t> </a:t>
            </a:r>
            <a:r>
              <a:rPr lang="hu-HU" sz="2200" dirty="0" smtClean="0"/>
              <a:t>kiemelt biztonság: államtitok, nagy mennyiségű különleges adat (titkos)</a:t>
            </a:r>
            <a:endParaRPr lang="hu-HU" sz="2200" dirty="0"/>
          </a:p>
        </p:txBody>
      </p:sp>
    </p:spTree>
    <p:extLst>
      <p:ext uri="{BB962C8B-B14F-4D97-AF65-F5344CB8AC3E}">
        <p14:creationId xmlns:p14="http://schemas.microsoft.com/office/powerpoint/2010/main" val="136330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0761"/>
            <a:ext cx="9905999" cy="5340440"/>
          </a:xfrm>
        </p:spPr>
        <p:txBody>
          <a:bodyPr>
            <a:normAutofit/>
          </a:bodyPr>
          <a:lstStyle/>
          <a:p>
            <a:pPr lvl="1"/>
            <a:r>
              <a:rPr lang="hu-HU" sz="2400" u="sng" dirty="0" smtClean="0"/>
              <a:t>5.2.2 Védelmi intézkedések</a:t>
            </a:r>
            <a:r>
              <a:rPr lang="hu-HU" sz="2400" dirty="0" smtClean="0"/>
              <a:t>: mindenre kiterjedően</a:t>
            </a:r>
          </a:p>
          <a:p>
            <a:pPr marL="1371600" lvl="2" indent="-457200">
              <a:buAutoNum type="arabicPeriod"/>
            </a:pPr>
            <a:r>
              <a:rPr lang="hu-HU" sz="2200" dirty="0" smtClean="0"/>
              <a:t>Infrastruktúra</a:t>
            </a:r>
          </a:p>
          <a:p>
            <a:pPr marL="1371600" lvl="2" indent="-457200">
              <a:buAutoNum type="arabicPeriod"/>
            </a:pPr>
            <a:r>
              <a:rPr lang="hu-HU" sz="2200" dirty="0" smtClean="0"/>
              <a:t>Felhasználói jogok kezelése</a:t>
            </a:r>
          </a:p>
          <a:p>
            <a:pPr marL="1371600" lvl="2" indent="-457200">
              <a:buAutoNum type="arabicPeriod"/>
            </a:pPr>
            <a:r>
              <a:rPr lang="hu-HU" sz="2200" dirty="0" smtClean="0"/>
              <a:t>Szoftver</a:t>
            </a:r>
          </a:p>
          <a:p>
            <a:pPr marL="1371600" lvl="2" indent="-457200">
              <a:buAutoNum type="arabicPeriod"/>
            </a:pPr>
            <a:r>
              <a:rPr lang="hu-HU" sz="2200" dirty="0" smtClean="0"/>
              <a:t>Adathordozó</a:t>
            </a:r>
          </a:p>
          <a:p>
            <a:pPr marL="1371600" lvl="2" indent="-457200">
              <a:buAutoNum type="arabicPeriod"/>
            </a:pPr>
            <a:r>
              <a:rPr lang="hu-HU" sz="2200" dirty="0" smtClean="0"/>
              <a:t>Dokumentum</a:t>
            </a:r>
          </a:p>
          <a:p>
            <a:pPr marL="1371600" lvl="2" indent="-457200">
              <a:buAutoNum type="arabicPeriod"/>
            </a:pPr>
            <a:r>
              <a:rPr lang="hu-HU" sz="2200" dirty="0" smtClean="0"/>
              <a:t>Adatok</a:t>
            </a:r>
          </a:p>
          <a:p>
            <a:pPr marL="1371600" lvl="2" indent="-457200">
              <a:buAutoNum type="arabicPeriod"/>
            </a:pPr>
            <a:r>
              <a:rPr lang="hu-HU" sz="2200" dirty="0" smtClean="0"/>
              <a:t>Hálózati védelem</a:t>
            </a:r>
          </a:p>
          <a:p>
            <a:pPr marL="1371600" lvl="2" indent="-457200">
              <a:buAutoNum type="arabicPeriod"/>
            </a:pPr>
            <a:endParaRPr lang="hu-HU" sz="2200" dirty="0" smtClean="0"/>
          </a:p>
          <a:p>
            <a:pPr marL="914400" lvl="2" indent="0">
              <a:buNone/>
            </a:pPr>
            <a:endParaRPr lang="hu-HU" sz="2200" dirty="0" smtClean="0"/>
          </a:p>
          <a:p>
            <a:pPr lvl="1"/>
            <a:endParaRPr lang="hu-HU" sz="2400" dirty="0"/>
          </a:p>
        </p:txBody>
      </p:sp>
    </p:spTree>
    <p:extLst>
      <p:ext uri="{BB962C8B-B14F-4D97-AF65-F5344CB8AC3E}">
        <p14:creationId xmlns:p14="http://schemas.microsoft.com/office/powerpoint/2010/main" val="307707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7839" y="1030310"/>
            <a:ext cx="3979572" cy="2653048"/>
          </a:xfrm>
        </p:spPr>
      </p:pic>
      <p:sp>
        <p:nvSpPr>
          <p:cNvPr id="5" name="Tartalom helye 2"/>
          <p:cNvSpPr txBox="1">
            <a:spLocks/>
          </p:cNvSpPr>
          <p:nvPr/>
        </p:nvSpPr>
        <p:spPr>
          <a:xfrm>
            <a:off x="1141412" y="437882"/>
            <a:ext cx="9905999" cy="53533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914400" lvl="1" indent="-457200">
              <a:buFont typeface="+mj-lt"/>
              <a:buAutoNum type="arabicPeriod"/>
            </a:pPr>
            <a:r>
              <a:rPr lang="hu-HU" sz="2400" dirty="0" smtClean="0"/>
              <a:t>Infrastruktúra</a:t>
            </a:r>
          </a:p>
          <a:p>
            <a:pPr lvl="2"/>
            <a:r>
              <a:rPr lang="hu-HU" sz="2200" dirty="0" smtClean="0"/>
              <a:t>Elhelyezése, fizikai veszélyforrásokkal</a:t>
            </a:r>
          </a:p>
          <a:p>
            <a:pPr marL="914400" lvl="2" indent="0">
              <a:buNone/>
            </a:pPr>
            <a:r>
              <a:rPr lang="hu-HU" sz="2200" dirty="0" smtClean="0"/>
              <a:t>   szembeni védelem</a:t>
            </a:r>
          </a:p>
          <a:p>
            <a:pPr lvl="2"/>
            <a:r>
              <a:rPr lang="hu-HU" sz="2200" dirty="0" smtClean="0"/>
              <a:t>Az eszközök be és ki vitele</a:t>
            </a:r>
          </a:p>
          <a:p>
            <a:pPr lvl="2"/>
            <a:r>
              <a:rPr lang="hu-HU" sz="2200" dirty="0" smtClean="0"/>
              <a:t>Nem a vállalat tulajdonában lévő </a:t>
            </a:r>
            <a:r>
              <a:rPr lang="hu-HU" sz="2200" dirty="0" err="1" smtClean="0"/>
              <a:t>eszk</a:t>
            </a:r>
            <a:r>
              <a:rPr lang="hu-HU" sz="2200" dirty="0" smtClean="0"/>
              <a:t>.</a:t>
            </a:r>
          </a:p>
          <a:p>
            <a:pPr lvl="2"/>
            <a:r>
              <a:rPr lang="hu-HU" sz="2200" dirty="0" smtClean="0"/>
              <a:t>Hibaelhárítás felelősei és módja</a:t>
            </a:r>
          </a:p>
          <a:p>
            <a:pPr lvl="2"/>
            <a:r>
              <a:rPr lang="hu-HU" sz="2200" dirty="0" smtClean="0"/>
              <a:t>Selejtezések módja</a:t>
            </a:r>
          </a:p>
          <a:p>
            <a:pPr marL="1371600" lvl="3" indent="0" algn="just">
              <a:buNone/>
            </a:pPr>
            <a:r>
              <a:rPr lang="hu-HU" sz="2200" dirty="0"/>
              <a:t>Adatok törlése: Azokat az adathordozókat, amelyeken érzékeny adatokat tároltak nem ajánlatos törlés után tovább adni, hanem ellenőrzött módon meg kell semmisíteni.</a:t>
            </a:r>
          </a:p>
          <a:p>
            <a:pPr lvl="2"/>
            <a:endParaRPr lang="hu-HU" sz="2200" dirty="0"/>
          </a:p>
        </p:txBody>
      </p:sp>
    </p:spTree>
    <p:extLst>
      <p:ext uri="{BB962C8B-B14F-4D97-AF65-F5344CB8AC3E}">
        <p14:creationId xmlns:p14="http://schemas.microsoft.com/office/powerpoint/2010/main" val="1725503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0761"/>
            <a:ext cx="9905999" cy="5340440"/>
          </a:xfrm>
        </p:spPr>
        <p:txBody>
          <a:bodyPr/>
          <a:lstStyle/>
          <a:p>
            <a:pPr marL="914400" lvl="1" indent="-457200">
              <a:buFont typeface="+mj-lt"/>
              <a:buAutoNum type="arabicPeriod" startAt="2"/>
            </a:pPr>
            <a:r>
              <a:rPr lang="hu-HU" sz="2400" dirty="0" smtClean="0"/>
              <a:t>Felhasználói </a:t>
            </a:r>
            <a:r>
              <a:rPr lang="hu-HU" sz="2400" dirty="0"/>
              <a:t>jogok </a:t>
            </a:r>
            <a:r>
              <a:rPr lang="hu-HU" sz="2400" dirty="0" smtClean="0"/>
              <a:t>kezelése</a:t>
            </a:r>
          </a:p>
          <a:p>
            <a:pPr lvl="2"/>
            <a:r>
              <a:rPr lang="hu-HU" sz="2200" dirty="0"/>
              <a:t>Ajánlatos különválasztani a jogok </a:t>
            </a:r>
            <a:endParaRPr lang="hu-HU" sz="2200" dirty="0" smtClean="0"/>
          </a:p>
          <a:p>
            <a:pPr marL="914400" lvl="2" indent="0">
              <a:buNone/>
            </a:pPr>
            <a:r>
              <a:rPr lang="hu-HU" sz="2200" dirty="0"/>
              <a:t> </a:t>
            </a:r>
            <a:r>
              <a:rPr lang="hu-HU" sz="2200" dirty="0" smtClean="0"/>
              <a:t>  kiosztásáért </a:t>
            </a:r>
            <a:r>
              <a:rPr lang="hu-HU" sz="2200" dirty="0"/>
              <a:t>felelős és azt </a:t>
            </a:r>
            <a:endParaRPr lang="hu-HU" sz="2200" dirty="0" smtClean="0"/>
          </a:p>
          <a:p>
            <a:pPr marL="914400" lvl="2" indent="0">
              <a:buNone/>
            </a:pPr>
            <a:r>
              <a:rPr lang="hu-HU" sz="2200" dirty="0"/>
              <a:t> </a:t>
            </a:r>
            <a:r>
              <a:rPr lang="hu-HU" sz="2200" dirty="0" smtClean="0"/>
              <a:t>  technikailag </a:t>
            </a:r>
            <a:r>
              <a:rPr lang="hu-HU" sz="2200" dirty="0"/>
              <a:t>végrehajtó </a:t>
            </a:r>
            <a:r>
              <a:rPr lang="hu-HU" sz="2200" dirty="0" smtClean="0"/>
              <a:t>személyeket</a:t>
            </a:r>
          </a:p>
          <a:p>
            <a:pPr marL="1371600" lvl="3" indent="0">
              <a:buNone/>
            </a:pPr>
            <a:r>
              <a:rPr lang="hu-HU" sz="2000" dirty="0" smtClean="0"/>
              <a:t>(adatgazda, rendszergazda)</a:t>
            </a:r>
          </a:p>
          <a:p>
            <a:pPr lvl="2"/>
            <a:endParaRPr lang="hu-HU" sz="2200" i="1" u="sng" dirty="0" smtClean="0"/>
          </a:p>
          <a:p>
            <a:pPr lvl="2"/>
            <a:r>
              <a:rPr lang="hu-HU" sz="2200" i="1" u="sng" dirty="0" smtClean="0"/>
              <a:t>Felhasználó felvétele</a:t>
            </a:r>
          </a:p>
          <a:p>
            <a:pPr marL="914400" lvl="2" indent="0">
              <a:buNone/>
            </a:pPr>
            <a:r>
              <a:rPr lang="hu-HU" sz="2200" i="1" dirty="0" smtClean="0"/>
              <a:t>Az </a:t>
            </a:r>
            <a:r>
              <a:rPr lang="hu-HU" sz="2200" i="1" dirty="0"/>
              <a:t>illetékes szervezet vezetője kezdeményezi az informatikai szolgáltatásért felelős egység felé, amely végrehajtja a </a:t>
            </a:r>
            <a:r>
              <a:rPr lang="hu-HU" sz="2200" i="1" dirty="0" smtClean="0"/>
              <a:t>szükséges lépéseket.</a:t>
            </a:r>
          </a:p>
          <a:p>
            <a:pPr marL="914400" lvl="2" indent="0">
              <a:buNone/>
            </a:pPr>
            <a:r>
              <a:rPr lang="hu-HU" sz="2200" i="1" dirty="0"/>
              <a:t>A felhasználót tájékoztatni kell az informatikai rendszer használatának szabályairól.</a:t>
            </a:r>
            <a:endParaRPr lang="hu-HU" sz="2200" i="1" dirty="0"/>
          </a:p>
        </p:txBody>
      </p:sp>
      <p:pic>
        <p:nvPicPr>
          <p:cNvPr id="4" name="Kép 3"/>
          <p:cNvPicPr>
            <a:picLocks noChangeAspect="1"/>
          </p:cNvPicPr>
          <p:nvPr/>
        </p:nvPicPr>
        <p:blipFill>
          <a:blip r:embed="rId2"/>
          <a:stretch>
            <a:fillRect/>
          </a:stretch>
        </p:blipFill>
        <p:spPr>
          <a:xfrm>
            <a:off x="6535401" y="710484"/>
            <a:ext cx="4512010" cy="2534992"/>
          </a:xfrm>
          <a:prstGeom prst="rect">
            <a:avLst/>
          </a:prstGeom>
        </p:spPr>
      </p:pic>
    </p:spTree>
    <p:extLst>
      <p:ext uri="{BB962C8B-B14F-4D97-AF65-F5344CB8AC3E}">
        <p14:creationId xmlns:p14="http://schemas.microsoft.com/office/powerpoint/2010/main" val="176724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7882"/>
            <a:ext cx="9905999" cy="6091707"/>
          </a:xfrm>
        </p:spPr>
        <p:txBody>
          <a:bodyPr>
            <a:normAutofit lnSpcReduction="10000"/>
          </a:bodyPr>
          <a:lstStyle/>
          <a:p>
            <a:pPr lvl="2" algn="just"/>
            <a:r>
              <a:rPr lang="hu-HU" sz="2200" i="1" u="sng" dirty="0" smtClean="0"/>
              <a:t>Felhasználói jogok módosítása</a:t>
            </a:r>
          </a:p>
          <a:p>
            <a:pPr marL="914400" lvl="2" indent="0" algn="just">
              <a:buNone/>
            </a:pPr>
            <a:r>
              <a:rPr lang="hu-HU" sz="2200" dirty="0"/>
              <a:t>Ezt általában a felhasználási jogot biztosító eljárási szabályok megtartása mellett, az érdekelt adatgazda igényelheti az informatikai szervezettől</a:t>
            </a:r>
            <a:r>
              <a:rPr lang="hu-HU" sz="2200" dirty="0" smtClean="0"/>
              <a:t>.</a:t>
            </a:r>
          </a:p>
          <a:p>
            <a:pPr marL="914400" lvl="2" indent="0" algn="just">
              <a:buNone/>
            </a:pPr>
            <a:r>
              <a:rPr lang="hu-HU" sz="2200" dirty="0" smtClean="0"/>
              <a:t>(szabadság, helyettesítés, elfelejtett jelszó, elvesztett vagy megsemmisült azonosítók)</a:t>
            </a:r>
          </a:p>
          <a:p>
            <a:pPr lvl="2" algn="just"/>
            <a:r>
              <a:rPr lang="hu-HU" sz="2200" i="1" u="sng" dirty="0" smtClean="0"/>
              <a:t>Felhasználó törlése</a:t>
            </a:r>
          </a:p>
          <a:p>
            <a:pPr marL="914400" lvl="2" indent="0" algn="just">
              <a:buNone/>
            </a:pPr>
            <a:r>
              <a:rPr lang="hu-HU" sz="2200" dirty="0" smtClean="0"/>
              <a:t>Az </a:t>
            </a:r>
            <a:r>
              <a:rPr lang="hu-HU" sz="2200" dirty="0"/>
              <a:t>adott szervezet munkaügyi és személyi ügyeit intéző, nyilvántartásokat vezető szervezetének értesítése mellett az adatgazda </a:t>
            </a:r>
            <a:r>
              <a:rPr lang="hu-HU" sz="2200" dirty="0" smtClean="0"/>
              <a:t>kezdeményezheti.</a:t>
            </a:r>
          </a:p>
          <a:p>
            <a:pPr marL="914400" lvl="2" indent="0" algn="just">
              <a:buNone/>
            </a:pPr>
            <a:r>
              <a:rPr lang="hu-HU" sz="2200" dirty="0"/>
              <a:t>Tilos a felhasználó törlése addig, míg kezelésében adatok vannak</a:t>
            </a:r>
            <a:r>
              <a:rPr lang="hu-HU" sz="2200" dirty="0" smtClean="0"/>
              <a:t>.</a:t>
            </a:r>
          </a:p>
          <a:p>
            <a:pPr lvl="2" algn="just"/>
            <a:r>
              <a:rPr lang="hu-HU" sz="2200" i="1" u="sng" dirty="0" smtClean="0"/>
              <a:t>Hozzáférési rendszer naplózási követelményei</a:t>
            </a:r>
          </a:p>
          <a:p>
            <a:pPr marL="914400" lvl="2" indent="0" algn="just">
              <a:buNone/>
            </a:pPr>
            <a:r>
              <a:rPr lang="hu-HU" sz="2200" dirty="0" smtClean="0"/>
              <a:t>A felhasználói akciókat </a:t>
            </a:r>
            <a:r>
              <a:rPr lang="hu-HU" sz="2200" dirty="0"/>
              <a:t>(bejelentkezéseket, kijelentkezéseket és szerepkör váltást; a felhasználói azonosító és jogosultság módosításával, cseréjével kapcsolatos tevékenységeket) naplózni kell. </a:t>
            </a:r>
            <a:endParaRPr lang="hu-HU" sz="2200" dirty="0" smtClean="0"/>
          </a:p>
          <a:p>
            <a:pPr marL="914400" lvl="2" indent="0" algn="just">
              <a:buNone/>
            </a:pPr>
            <a:r>
              <a:rPr lang="hu-HU" sz="2200" dirty="0" smtClean="0"/>
              <a:t>Tilos </a:t>
            </a:r>
            <a:r>
              <a:rPr lang="hu-HU" sz="2200" dirty="0"/>
              <a:t>a felhasználói jelszavak naplózása.</a:t>
            </a:r>
            <a:endParaRPr lang="hu-HU" sz="2200" dirty="0" smtClean="0"/>
          </a:p>
          <a:p>
            <a:pPr marL="914400" lvl="2" indent="0" algn="just">
              <a:buNone/>
            </a:pPr>
            <a:endParaRPr lang="hu-HU" sz="2200" dirty="0"/>
          </a:p>
          <a:p>
            <a:endParaRPr lang="hu-HU" dirty="0"/>
          </a:p>
        </p:txBody>
      </p:sp>
    </p:spTree>
    <p:extLst>
      <p:ext uri="{BB962C8B-B14F-4D97-AF65-F5344CB8AC3E}">
        <p14:creationId xmlns:p14="http://schemas.microsoft.com/office/powerpoint/2010/main" val="2914356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407762" y="383010"/>
            <a:ext cx="9436180" cy="6017790"/>
          </a:xfrm>
          <a:prstGeom prst="rect">
            <a:avLst/>
          </a:prstGeom>
        </p:spPr>
      </p:pic>
    </p:spTree>
    <p:extLst>
      <p:ext uri="{BB962C8B-B14F-4D97-AF65-F5344CB8AC3E}">
        <p14:creationId xmlns:p14="http://schemas.microsoft.com/office/powerpoint/2010/main" val="45588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2040036" y="226541"/>
            <a:ext cx="7722150" cy="6416526"/>
          </a:xfrm>
          <a:prstGeom prst="rect">
            <a:avLst/>
          </a:prstGeom>
        </p:spPr>
      </p:pic>
    </p:spTree>
    <p:extLst>
      <p:ext uri="{BB962C8B-B14F-4D97-AF65-F5344CB8AC3E}">
        <p14:creationId xmlns:p14="http://schemas.microsoft.com/office/powerpoint/2010/main" val="2899408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7882"/>
            <a:ext cx="9905999" cy="6284890"/>
          </a:xfrm>
        </p:spPr>
        <p:txBody>
          <a:bodyPr>
            <a:normAutofit fontScale="92500"/>
          </a:bodyPr>
          <a:lstStyle/>
          <a:p>
            <a:pPr marL="914400" lvl="1" indent="-457200">
              <a:buFont typeface="+mj-lt"/>
              <a:buAutoNum type="arabicPeriod" startAt="3"/>
            </a:pPr>
            <a:r>
              <a:rPr lang="hu-HU" sz="2600" dirty="0" smtClean="0"/>
              <a:t>Szoftver</a:t>
            </a:r>
            <a:endParaRPr lang="hu-HU" sz="2400" dirty="0" smtClean="0"/>
          </a:p>
          <a:p>
            <a:pPr lvl="1" algn="just"/>
            <a:r>
              <a:rPr lang="hu-HU" sz="2200" dirty="0"/>
              <a:t>A vállalatok által használt szoftverek </a:t>
            </a:r>
            <a:endParaRPr lang="hu-HU" sz="2200" dirty="0" smtClean="0"/>
          </a:p>
          <a:p>
            <a:pPr marL="457200" lvl="1" indent="0" algn="just">
              <a:buNone/>
            </a:pPr>
            <a:r>
              <a:rPr lang="hu-HU" sz="2200" dirty="0" smtClean="0"/>
              <a:t> beszerzéséről </a:t>
            </a:r>
            <a:r>
              <a:rPr lang="hu-HU" sz="2200" dirty="0"/>
              <a:t>és telepítéséről </a:t>
            </a:r>
            <a:r>
              <a:rPr lang="hu-HU" sz="2200" dirty="0" smtClean="0"/>
              <a:t>általában</a:t>
            </a:r>
          </a:p>
          <a:p>
            <a:pPr marL="457200" lvl="1" indent="0" algn="just">
              <a:buNone/>
            </a:pPr>
            <a:r>
              <a:rPr lang="hu-HU" sz="2200" dirty="0" smtClean="0"/>
              <a:t> az </a:t>
            </a:r>
            <a:r>
              <a:rPr lang="hu-HU" sz="2200" dirty="0"/>
              <a:t>informatikáért felelős egység </a:t>
            </a:r>
            <a:r>
              <a:rPr lang="hu-HU" sz="2200" dirty="0" smtClean="0"/>
              <a:t>gondoskodik</a:t>
            </a:r>
            <a:r>
              <a:rPr lang="hu-HU" sz="2200" dirty="0"/>
              <a:t>. </a:t>
            </a:r>
            <a:endParaRPr lang="hu-HU" sz="2200" dirty="0" smtClean="0"/>
          </a:p>
          <a:p>
            <a:pPr lvl="1" algn="just"/>
            <a:r>
              <a:rPr lang="hu-HU" sz="2200" dirty="0" smtClean="0"/>
              <a:t>A </a:t>
            </a:r>
            <a:r>
              <a:rPr lang="hu-HU" sz="2200" dirty="0"/>
              <a:t>számítógépre történő </a:t>
            </a:r>
            <a:r>
              <a:rPr lang="hu-HU" sz="2200" dirty="0" smtClean="0"/>
              <a:t>szoftvertelepítést</a:t>
            </a:r>
          </a:p>
          <a:p>
            <a:pPr marL="457200" lvl="1" indent="0" algn="just">
              <a:buNone/>
            </a:pPr>
            <a:r>
              <a:rPr lang="hu-HU" sz="2200" dirty="0" smtClean="0"/>
              <a:t> </a:t>
            </a:r>
            <a:r>
              <a:rPr lang="hu-HU" sz="2200" dirty="0"/>
              <a:t>csak az adott alkalmazás rendszergazdája, </a:t>
            </a:r>
            <a:endParaRPr lang="hu-HU" sz="2200" dirty="0" smtClean="0"/>
          </a:p>
          <a:p>
            <a:pPr marL="457200" lvl="1" indent="0" algn="just">
              <a:buNone/>
            </a:pPr>
            <a:r>
              <a:rPr lang="hu-HU" sz="2200" dirty="0" smtClean="0"/>
              <a:t> vezetői </a:t>
            </a:r>
            <a:r>
              <a:rPr lang="hu-HU" sz="2200" dirty="0"/>
              <a:t>utasításra végezheti el. </a:t>
            </a:r>
            <a:endParaRPr lang="hu-HU" sz="2200" dirty="0" smtClean="0"/>
          </a:p>
          <a:p>
            <a:pPr lvl="1" algn="just"/>
            <a:r>
              <a:rPr lang="hu-HU" sz="2200" dirty="0" smtClean="0"/>
              <a:t>Felhasználó </a:t>
            </a:r>
            <a:r>
              <a:rPr lang="hu-HU" sz="2200" dirty="0"/>
              <a:t>a munkahelyi számítógépére más szoftvert sose tegyen fel</a:t>
            </a:r>
            <a:r>
              <a:rPr lang="hu-HU" sz="2200" dirty="0" smtClean="0"/>
              <a:t>.</a:t>
            </a:r>
          </a:p>
          <a:p>
            <a:pPr lvl="1" algn="just"/>
            <a:r>
              <a:rPr lang="hu-HU" sz="2200" dirty="0"/>
              <a:t>A vállalatnál használatos minden programról biztonsági másolatot, illetve munkamásolatot kell készíteni</a:t>
            </a:r>
            <a:r>
              <a:rPr lang="hu-HU" sz="2200" dirty="0" smtClean="0"/>
              <a:t>.</a:t>
            </a:r>
          </a:p>
          <a:p>
            <a:pPr lvl="1" algn="just"/>
            <a:r>
              <a:rPr lang="hu-HU" sz="2200" dirty="0" smtClean="0"/>
              <a:t>Aki </a:t>
            </a:r>
            <a:r>
              <a:rPr lang="hu-HU" sz="2200" dirty="0"/>
              <a:t>munkavégzése során számítógépet használ vagy üzemeltet, felelős azért, valamint köteles meggyőződni arról, hogy a számítógépen csak jogtiszta szoftver </a:t>
            </a:r>
            <a:r>
              <a:rPr lang="hu-HU" sz="2200" dirty="0" smtClean="0"/>
              <a:t>legyen.</a:t>
            </a:r>
          </a:p>
          <a:p>
            <a:pPr lvl="1" algn="just"/>
            <a:r>
              <a:rPr lang="hu-HU" sz="2200" dirty="0" smtClean="0"/>
              <a:t>Internetről </a:t>
            </a:r>
            <a:r>
              <a:rPr lang="hu-HU" sz="2200" dirty="0"/>
              <a:t>letöltött, szabad szoftver </a:t>
            </a:r>
            <a:r>
              <a:rPr lang="hu-HU" sz="2200" dirty="0" smtClean="0"/>
              <a:t>használata, a műveletet elvégző dolgozó felelőssége.</a:t>
            </a:r>
            <a:endParaRPr lang="hu-HU" sz="2200" dirty="0"/>
          </a:p>
        </p:txBody>
      </p:sp>
      <p:pic>
        <p:nvPicPr>
          <p:cNvPr id="3074" name="Picture 2" descr="Számít-e, hogy jó a szoftver? - Computer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652" y="437883"/>
            <a:ext cx="4311760" cy="287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76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25002"/>
            <a:ext cx="9905999" cy="5975797"/>
          </a:xfrm>
        </p:spPr>
        <p:txBody>
          <a:bodyPr>
            <a:normAutofit/>
          </a:bodyPr>
          <a:lstStyle/>
          <a:p>
            <a:pPr marL="914400" lvl="1" indent="-457200">
              <a:buFont typeface="+mj-lt"/>
              <a:buAutoNum type="arabicPeriod" startAt="4"/>
            </a:pPr>
            <a:r>
              <a:rPr lang="hu-HU" sz="2400" dirty="0" smtClean="0"/>
              <a:t>Adathordozók</a:t>
            </a:r>
          </a:p>
          <a:p>
            <a:pPr lvl="1" algn="just"/>
            <a:r>
              <a:rPr lang="hu-HU" sz="2200" dirty="0" smtClean="0"/>
              <a:t>A </a:t>
            </a:r>
            <a:r>
              <a:rPr lang="hu-HU" sz="2200" dirty="0"/>
              <a:t>vállalat tulajdonában lévő </a:t>
            </a:r>
            <a:r>
              <a:rPr lang="hu-HU" sz="2200" dirty="0" smtClean="0"/>
              <a:t>adathordozókat</a:t>
            </a:r>
          </a:p>
          <a:p>
            <a:pPr marL="457200" lvl="1" indent="0" algn="just">
              <a:buNone/>
            </a:pPr>
            <a:r>
              <a:rPr lang="hu-HU" sz="2200" dirty="0" smtClean="0"/>
              <a:t> nem </a:t>
            </a:r>
            <a:r>
              <a:rPr lang="hu-HU" sz="2200" dirty="0"/>
              <a:t>szabad személyes célokra használni, és </a:t>
            </a:r>
            <a:endParaRPr lang="hu-HU" sz="2200" dirty="0" smtClean="0"/>
          </a:p>
          <a:p>
            <a:pPr marL="457200" lvl="1" indent="0" algn="just">
              <a:buNone/>
            </a:pPr>
            <a:r>
              <a:rPr lang="hu-HU" sz="2200" dirty="0" smtClean="0"/>
              <a:t> saját </a:t>
            </a:r>
            <a:r>
              <a:rPr lang="hu-HU" sz="2200" dirty="0"/>
              <a:t>adathordozót sem ajánlatos a </a:t>
            </a:r>
            <a:r>
              <a:rPr lang="hu-HU" sz="2200" dirty="0" smtClean="0"/>
              <a:t>munkahelyi</a:t>
            </a:r>
          </a:p>
          <a:p>
            <a:pPr marL="457200" lvl="1" indent="0" algn="just">
              <a:buNone/>
            </a:pPr>
            <a:r>
              <a:rPr lang="hu-HU" sz="2200" dirty="0" smtClean="0"/>
              <a:t> számítógéppel </a:t>
            </a:r>
            <a:r>
              <a:rPr lang="hu-HU" sz="2200" dirty="0"/>
              <a:t>kapcsolatba </a:t>
            </a:r>
            <a:r>
              <a:rPr lang="hu-HU" sz="2200" dirty="0" smtClean="0"/>
              <a:t>hozni.</a:t>
            </a:r>
          </a:p>
          <a:p>
            <a:pPr lvl="1" algn="just"/>
            <a:r>
              <a:rPr lang="hu-HU" sz="2200" dirty="0"/>
              <a:t>A dolgozók felelőssége a gondjaikra bízott adathordozók fizikai védelme</a:t>
            </a:r>
            <a:r>
              <a:rPr lang="hu-HU" sz="2200" dirty="0" smtClean="0"/>
              <a:t>.</a:t>
            </a:r>
          </a:p>
          <a:p>
            <a:pPr lvl="1" algn="just"/>
            <a:r>
              <a:rPr lang="hu-HU" sz="2200" dirty="0" smtClean="0"/>
              <a:t>Minősített </a:t>
            </a:r>
            <a:r>
              <a:rPr lang="hu-HU" sz="2200" dirty="0"/>
              <a:t>adatokat csak nyilvántartott adathordozóra szabad </a:t>
            </a:r>
            <a:r>
              <a:rPr lang="hu-HU" sz="2200" dirty="0" smtClean="0"/>
              <a:t>felvinni. Az adathordozót </a:t>
            </a:r>
            <a:r>
              <a:rPr lang="hu-HU" sz="2200" dirty="0"/>
              <a:t>tilos felügyelet nélkül nyílt helyen tárolni, vagy akár rövidebb időre ott </a:t>
            </a:r>
            <a:r>
              <a:rPr lang="hu-HU" sz="2200" dirty="0" smtClean="0"/>
              <a:t>hagyni.</a:t>
            </a:r>
          </a:p>
          <a:p>
            <a:pPr lvl="1" algn="just"/>
            <a:r>
              <a:rPr lang="hu-HU" sz="2200" dirty="0"/>
              <a:t>Sérült vagy hibás </a:t>
            </a:r>
            <a:r>
              <a:rPr lang="hu-HU" sz="2200" dirty="0" smtClean="0"/>
              <a:t>adathordozókat újra </a:t>
            </a:r>
            <a:r>
              <a:rPr lang="hu-HU" sz="2200" dirty="0"/>
              <a:t>felhasználni szigorúan tilos</a:t>
            </a:r>
            <a:r>
              <a:rPr lang="hu-HU" sz="2200" dirty="0" smtClean="0"/>
              <a:t>.</a:t>
            </a:r>
          </a:p>
          <a:p>
            <a:pPr lvl="1" algn="just"/>
            <a:r>
              <a:rPr lang="hu-HU" sz="2200" dirty="0" smtClean="0"/>
              <a:t>Használaton </a:t>
            </a:r>
            <a:r>
              <a:rPr lang="hu-HU" sz="2200" dirty="0"/>
              <a:t>kívül minden esetben zárjuk el egy biztonságos szekrénybe</a:t>
            </a:r>
          </a:p>
          <a:p>
            <a:pPr lvl="1" algn="just"/>
            <a:r>
              <a:rPr lang="hu-HU" sz="2200" dirty="0"/>
              <a:t>A leselejtezett adathordozókat fizikailag meg kell semmisíteni.</a:t>
            </a:r>
          </a:p>
        </p:txBody>
      </p:sp>
      <p:pic>
        <p:nvPicPr>
          <p:cNvPr id="4098" name="Picture 2" descr="SG | Elektronikus adathordozó tárolá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718" y="425003"/>
            <a:ext cx="3010994" cy="236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51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7882"/>
            <a:ext cx="9905999" cy="5353319"/>
          </a:xfrm>
        </p:spPr>
        <p:txBody>
          <a:bodyPr>
            <a:normAutofit/>
          </a:bodyPr>
          <a:lstStyle/>
          <a:p>
            <a:pPr marL="914400" lvl="1" indent="-457200" algn="just">
              <a:buFont typeface="+mj-lt"/>
              <a:buAutoNum type="arabicPeriod" startAt="5"/>
            </a:pPr>
            <a:r>
              <a:rPr lang="hu-HU" sz="2400" dirty="0" smtClean="0"/>
              <a:t>Dokumentum</a:t>
            </a:r>
          </a:p>
          <a:p>
            <a:pPr lvl="1" algn="just"/>
            <a:r>
              <a:rPr lang="hu-HU" sz="2400" dirty="0"/>
              <a:t>A számítógépen lévő dokumentumok védelmére </a:t>
            </a:r>
            <a:endParaRPr lang="hu-HU" sz="2400" dirty="0" smtClean="0"/>
          </a:p>
          <a:p>
            <a:pPr marL="457200" lvl="1" indent="0" algn="just">
              <a:buNone/>
            </a:pPr>
            <a:r>
              <a:rPr lang="hu-HU" sz="2400" dirty="0" smtClean="0"/>
              <a:t>a </a:t>
            </a:r>
            <a:r>
              <a:rPr lang="hu-HU" sz="2400" dirty="0"/>
              <a:t>hardver és szoftver eszközökre vonatkozó </a:t>
            </a:r>
            <a:endParaRPr lang="hu-HU" sz="2400" dirty="0" smtClean="0"/>
          </a:p>
          <a:p>
            <a:pPr marL="457200" lvl="1" indent="0" algn="just">
              <a:buNone/>
            </a:pPr>
            <a:r>
              <a:rPr lang="hu-HU" sz="2400" dirty="0" smtClean="0"/>
              <a:t>eljárások </a:t>
            </a:r>
            <a:r>
              <a:rPr lang="hu-HU" sz="2400" dirty="0"/>
              <a:t>vonatkoznak. </a:t>
            </a:r>
            <a:endParaRPr lang="hu-HU" sz="2400" dirty="0" smtClean="0"/>
          </a:p>
          <a:p>
            <a:pPr lvl="1" algn="just"/>
            <a:r>
              <a:rPr lang="hu-HU" sz="2400" dirty="0" smtClean="0"/>
              <a:t>A </a:t>
            </a:r>
            <a:r>
              <a:rPr lang="hu-HU" sz="2400" dirty="0"/>
              <a:t>dokumentumok adatok is, melyekre adatként is kell vigyázni</a:t>
            </a:r>
            <a:r>
              <a:rPr lang="hu-HU" sz="2400" dirty="0" smtClean="0"/>
              <a:t>.</a:t>
            </a:r>
          </a:p>
          <a:p>
            <a:pPr lvl="1" algn="just"/>
            <a:endParaRPr lang="hu-HU" sz="2400" dirty="0" smtClean="0"/>
          </a:p>
          <a:p>
            <a:pPr lvl="1" algn="just"/>
            <a:r>
              <a:rPr lang="hu-HU" sz="2400" dirty="0"/>
              <a:t>Az informatikai rendszer biztonságának meghatározó tényezője az események </a:t>
            </a:r>
            <a:r>
              <a:rPr lang="hu-HU" sz="2400" dirty="0" smtClean="0"/>
              <a:t>visszakövethetősége. Minden </a:t>
            </a:r>
            <a:r>
              <a:rPr lang="hu-HU" sz="2400" dirty="0"/>
              <a:t>olyan eseményt, amelyik eltér a megszokott üzemviteltől, pontosan naplózni kell. A naplónak tartalmaznia kell az esemény pontos leírását.</a:t>
            </a:r>
          </a:p>
        </p:txBody>
      </p:sp>
      <p:pic>
        <p:nvPicPr>
          <p:cNvPr id="5122" name="Picture 2" descr="Az elektronikus dokumentum fajtái - Billzone.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510" y="437882"/>
            <a:ext cx="2701900" cy="202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0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66344"/>
            <a:ext cx="9905999" cy="5788152"/>
          </a:xfrm>
        </p:spPr>
        <p:txBody>
          <a:bodyPr>
            <a:normAutofit lnSpcReduction="10000"/>
          </a:bodyPr>
          <a:lstStyle/>
          <a:p>
            <a:pPr lvl="1" algn="just"/>
            <a:r>
              <a:rPr lang="hu-HU" sz="2400" dirty="0"/>
              <a:t>S</a:t>
            </a:r>
            <a:r>
              <a:rPr lang="hu-HU" sz="2400" dirty="0" smtClean="0"/>
              <a:t>zétosztott </a:t>
            </a:r>
            <a:r>
              <a:rPr lang="hu-HU" sz="2400" dirty="0"/>
              <a:t>túlterheléses </a:t>
            </a:r>
            <a:r>
              <a:rPr lang="hu-HU" sz="2400" dirty="0" smtClean="0"/>
              <a:t>támadás, </a:t>
            </a:r>
            <a:r>
              <a:rPr lang="hu-HU" sz="2400" dirty="0" err="1" smtClean="0"/>
              <a:t>DDoS</a:t>
            </a:r>
            <a:r>
              <a:rPr lang="hu-HU" sz="2400" dirty="0" smtClean="0"/>
              <a:t> </a:t>
            </a:r>
            <a:r>
              <a:rPr lang="hu-HU" sz="2400" dirty="0"/>
              <a:t>(</a:t>
            </a:r>
            <a:r>
              <a:rPr lang="hu-HU" sz="2400" dirty="0" err="1"/>
              <a:t>distributed</a:t>
            </a:r>
            <a:r>
              <a:rPr lang="hu-HU" sz="2400" dirty="0"/>
              <a:t> </a:t>
            </a:r>
            <a:r>
              <a:rPr lang="hu-HU" sz="2400" dirty="0" err="1"/>
              <a:t>denial</a:t>
            </a:r>
            <a:r>
              <a:rPr lang="hu-HU" sz="2400" dirty="0"/>
              <a:t> of service</a:t>
            </a:r>
            <a:r>
              <a:rPr lang="hu-HU" sz="2400" dirty="0" smtClean="0"/>
              <a:t>)</a:t>
            </a:r>
          </a:p>
          <a:p>
            <a:pPr marL="914400" lvl="2" indent="0" algn="just">
              <a:buNone/>
            </a:pPr>
            <a:r>
              <a:rPr lang="hu-HU" sz="2200" dirty="0" smtClean="0"/>
              <a:t>Sok </a:t>
            </a:r>
            <a:r>
              <a:rPr lang="hu-HU" sz="2200" dirty="0"/>
              <a:t>számítógép összehangoltan intéz túlterheléses támadást egy szerver ellen. Az előző fejezetben említett zombihálózatok egyik fő alkalmazási területe a </a:t>
            </a:r>
            <a:r>
              <a:rPr lang="hu-HU" sz="2200" dirty="0" err="1"/>
              <a:t>DDoS</a:t>
            </a:r>
            <a:r>
              <a:rPr lang="hu-HU" sz="2200" dirty="0"/>
              <a:t> támadások végrehajtása</a:t>
            </a:r>
            <a:r>
              <a:rPr lang="hu-HU" sz="2200" dirty="0" smtClean="0"/>
              <a:t>.</a:t>
            </a:r>
          </a:p>
          <a:p>
            <a:pPr marL="457200" lvl="1" indent="0" algn="just">
              <a:buNone/>
            </a:pPr>
            <a:endParaRPr lang="hu-HU" sz="2400" dirty="0"/>
          </a:p>
          <a:p>
            <a:pPr lvl="1" algn="just"/>
            <a:r>
              <a:rPr lang="hu-HU" sz="2400" dirty="0"/>
              <a:t>Nyomatékosan felhívjuk a figyelmet arra, hogy a számítógépek elleni támadások nem diákcsínyek, hanem bűncselekmények. A Büntetőtörvénykönyv 300/C paragrafusa szerint ugyanis: </a:t>
            </a:r>
            <a:endParaRPr lang="hu-HU" sz="2400" dirty="0" smtClean="0"/>
          </a:p>
          <a:p>
            <a:pPr lvl="1" algn="just"/>
            <a:endParaRPr lang="hu-HU" sz="2400" dirty="0" smtClean="0"/>
          </a:p>
          <a:p>
            <a:pPr marL="457200" lvl="1" indent="0" algn="just">
              <a:buNone/>
            </a:pPr>
            <a:r>
              <a:rPr lang="hu-HU" sz="2400" i="1" dirty="0" smtClean="0"/>
              <a:t>„</a:t>
            </a:r>
            <a:r>
              <a:rPr lang="hu-HU" sz="2400" i="1" dirty="0"/>
              <a:t>Aki adat bevitelével, továbbításával, megváltoztatásával, törlésével, illetőleg egyéb művelet végzésével a számítástechnikai rendszer működését jogosulatlanul akadályozza, vétséget követ el, és két évig terjedő szabadságvesztéssel büntetendő.”</a:t>
            </a:r>
          </a:p>
        </p:txBody>
      </p:sp>
    </p:spTree>
    <p:extLst>
      <p:ext uri="{BB962C8B-B14F-4D97-AF65-F5344CB8AC3E}">
        <p14:creationId xmlns:p14="http://schemas.microsoft.com/office/powerpoint/2010/main" val="339199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12124"/>
            <a:ext cx="9905999" cy="5379077"/>
          </a:xfrm>
        </p:spPr>
        <p:txBody>
          <a:bodyPr>
            <a:normAutofit/>
          </a:bodyPr>
          <a:lstStyle/>
          <a:p>
            <a:pPr marL="914400" lvl="1" indent="-457200">
              <a:buFont typeface="+mj-lt"/>
              <a:buAutoNum type="arabicPeriod" startAt="6"/>
            </a:pPr>
            <a:r>
              <a:rPr lang="hu-HU" sz="2400" dirty="0" smtClean="0"/>
              <a:t>Adatok</a:t>
            </a:r>
          </a:p>
          <a:p>
            <a:pPr lvl="1"/>
            <a:r>
              <a:rPr lang="hu-HU" sz="2400" i="1" dirty="0"/>
              <a:t>Hozzáférés-védelem</a:t>
            </a:r>
            <a:r>
              <a:rPr lang="hu-HU" sz="2400" dirty="0"/>
              <a:t>: A számítógépeken levő </a:t>
            </a:r>
            <a:endParaRPr lang="hu-HU" sz="2400" dirty="0" smtClean="0"/>
          </a:p>
          <a:p>
            <a:pPr marL="457200" lvl="1" indent="0">
              <a:buNone/>
            </a:pPr>
            <a:r>
              <a:rPr lang="hu-HU" sz="2400" dirty="0"/>
              <a:t> </a:t>
            </a:r>
            <a:r>
              <a:rPr lang="hu-HU" sz="2400" dirty="0" smtClean="0"/>
              <a:t>adatok </a:t>
            </a:r>
            <a:r>
              <a:rPr lang="hu-HU" sz="2400" dirty="0"/>
              <a:t>védelme érdekében, a számítógépes </a:t>
            </a:r>
            <a:endParaRPr lang="hu-HU" sz="2400" dirty="0" smtClean="0"/>
          </a:p>
          <a:p>
            <a:pPr marL="457200" lvl="1" indent="0">
              <a:buNone/>
            </a:pPr>
            <a:r>
              <a:rPr lang="hu-HU" sz="2400" dirty="0"/>
              <a:t> </a:t>
            </a:r>
            <a:r>
              <a:rPr lang="hu-HU" sz="2400" dirty="0" smtClean="0"/>
              <a:t>védelmi </a:t>
            </a:r>
            <a:r>
              <a:rPr lang="hu-HU" sz="2400" dirty="0"/>
              <a:t>rendszerek megfelelő alkalmazása </a:t>
            </a:r>
            <a:endParaRPr lang="hu-HU" sz="2400" dirty="0" smtClean="0"/>
          </a:p>
          <a:p>
            <a:pPr marL="457200" lvl="1" indent="0">
              <a:buNone/>
            </a:pPr>
            <a:r>
              <a:rPr lang="hu-HU" sz="2400" dirty="0" smtClean="0"/>
              <a:t> minden </a:t>
            </a:r>
            <a:r>
              <a:rPr lang="hu-HU" sz="2400" dirty="0"/>
              <a:t>felhasználó alapvető kötelessége</a:t>
            </a:r>
            <a:r>
              <a:rPr lang="hu-HU" sz="2400" dirty="0" smtClean="0"/>
              <a:t>.</a:t>
            </a:r>
          </a:p>
          <a:p>
            <a:pPr lvl="1"/>
            <a:r>
              <a:rPr lang="hu-HU" sz="2400" dirty="0"/>
              <a:t>Az adatokhoz csak érvényes, személyre szóló, azonosítható jogosultsággal - legalább felhasználói névvel és jelszóval - lehet </a:t>
            </a:r>
            <a:r>
              <a:rPr lang="hu-HU" sz="2400" dirty="0" smtClean="0"/>
              <a:t>hozzáférni.</a:t>
            </a:r>
          </a:p>
          <a:p>
            <a:pPr lvl="1"/>
            <a:r>
              <a:rPr lang="hu-HU" sz="2400" dirty="0"/>
              <a:t>Hálózati erőforrásokhoz csak érvényes felhasználói névvel és jelszóval lehet hozzáférni</a:t>
            </a:r>
            <a:r>
              <a:rPr lang="hu-HU" sz="2400" dirty="0" smtClean="0"/>
              <a:t>.</a:t>
            </a:r>
          </a:p>
          <a:p>
            <a:pPr lvl="1"/>
            <a:r>
              <a:rPr lang="hu-HU" sz="2400" dirty="0"/>
              <a:t>Fokozott, illetve kiemelt védelmi kategóriába sorolt munkahelyeken speciális azonosító-, jogosultságigazoló eszközöket alkalmazzunk.</a:t>
            </a:r>
          </a:p>
        </p:txBody>
      </p:sp>
      <p:pic>
        <p:nvPicPr>
          <p:cNvPr id="6146" name="Picture 2" descr="Céges adatok védelme: a legfontosabb tennivalók | Kamara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141" y="824248"/>
            <a:ext cx="3513270" cy="197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74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7882"/>
            <a:ext cx="9905999" cy="6246253"/>
          </a:xfrm>
        </p:spPr>
        <p:txBody>
          <a:bodyPr>
            <a:normAutofit/>
          </a:bodyPr>
          <a:lstStyle/>
          <a:p>
            <a:pPr lvl="1" algn="just"/>
            <a:r>
              <a:rPr lang="hu-HU" sz="2200" dirty="0"/>
              <a:t>Az adatok és programok védelméről azok rendszeres </a:t>
            </a:r>
            <a:r>
              <a:rPr lang="hu-HU" sz="2200" u="sng" dirty="0"/>
              <a:t>mentésével</a:t>
            </a:r>
            <a:r>
              <a:rPr lang="hu-HU" sz="2200" dirty="0"/>
              <a:t> kell gondoskodni</a:t>
            </a:r>
            <a:r>
              <a:rPr lang="hu-HU" sz="2200" dirty="0" smtClean="0"/>
              <a:t>. (tükrözés, biztonsági mentés, </a:t>
            </a:r>
            <a:r>
              <a:rPr lang="hu-HU" sz="2200" dirty="0" err="1" smtClean="0"/>
              <a:t>raid</a:t>
            </a:r>
            <a:r>
              <a:rPr lang="hu-HU" sz="2200" dirty="0" smtClean="0"/>
              <a:t> szintek)</a:t>
            </a:r>
          </a:p>
          <a:p>
            <a:pPr lvl="1" algn="just"/>
            <a:r>
              <a:rPr lang="hu-HU" sz="2200" i="1" dirty="0"/>
              <a:t>Az adatállományok </a:t>
            </a:r>
            <a:r>
              <a:rPr lang="hu-HU" sz="2200" i="1" dirty="0" smtClean="0"/>
              <a:t>védelme</a:t>
            </a:r>
            <a:r>
              <a:rPr lang="hu-HU" sz="2200" dirty="0" smtClean="0"/>
              <a:t>: </a:t>
            </a:r>
            <a:r>
              <a:rPr lang="hu-HU" sz="2200" dirty="0"/>
              <a:t>Az </a:t>
            </a:r>
            <a:r>
              <a:rPr lang="hu-HU" sz="2200" u="sng" dirty="0"/>
              <a:t>adatbázisokról</a:t>
            </a:r>
            <a:r>
              <a:rPr lang="hu-HU" sz="2200" dirty="0"/>
              <a:t> az üzemeltetési dokumentációkban meghatározott időközönként és módon másolatot (mentést) kell készíteni és az előírások szerinti időtartamig megőrizni</a:t>
            </a:r>
            <a:r>
              <a:rPr lang="hu-HU" sz="2200" dirty="0" smtClean="0"/>
              <a:t>.</a:t>
            </a:r>
          </a:p>
          <a:p>
            <a:pPr lvl="1" algn="just"/>
            <a:r>
              <a:rPr lang="hu-HU" sz="2200" i="1" dirty="0"/>
              <a:t>Az input adatok helyességének </a:t>
            </a:r>
            <a:r>
              <a:rPr lang="hu-HU" sz="2200" i="1" dirty="0" smtClean="0"/>
              <a:t>biztosítása</a:t>
            </a:r>
            <a:r>
              <a:rPr lang="hu-HU" sz="2200" dirty="0" smtClean="0"/>
              <a:t>: </a:t>
            </a:r>
            <a:r>
              <a:rPr lang="hu-HU" sz="2200" dirty="0"/>
              <a:t>Az információs rendszer </a:t>
            </a:r>
            <a:r>
              <a:rPr lang="hu-HU" sz="2200" u="sng" dirty="0"/>
              <a:t>bemenő (input) adatai helyességé</a:t>
            </a:r>
            <a:r>
              <a:rPr lang="hu-HU" sz="2200" dirty="0"/>
              <a:t>nek biztosítása és annak ellenőrzése az adott felhasználó feladata</a:t>
            </a:r>
            <a:r>
              <a:rPr lang="hu-HU" sz="2200" dirty="0" smtClean="0"/>
              <a:t>.</a:t>
            </a:r>
          </a:p>
          <a:p>
            <a:pPr lvl="1" algn="just"/>
            <a:r>
              <a:rPr lang="hu-HU" sz="2200" i="1" dirty="0"/>
              <a:t>A feldolgozás helyességének </a:t>
            </a:r>
            <a:r>
              <a:rPr lang="hu-HU" sz="2200" i="1" dirty="0" smtClean="0"/>
              <a:t>védelme</a:t>
            </a:r>
            <a:r>
              <a:rPr lang="hu-HU" sz="2200" dirty="0" smtClean="0"/>
              <a:t>: </a:t>
            </a:r>
            <a:r>
              <a:rPr lang="hu-HU" sz="2200" dirty="0"/>
              <a:t>Az </a:t>
            </a:r>
            <a:r>
              <a:rPr lang="hu-HU" sz="2200" u="sng" dirty="0"/>
              <a:t>egyes programok működésének helyességét</a:t>
            </a:r>
            <a:r>
              <a:rPr lang="hu-HU" sz="2200" dirty="0"/>
              <a:t> a programozók programozói tesztanyag összeállításával és a futáseredmények helyességének vizsgálatával kötelesek ellenőrizni</a:t>
            </a:r>
            <a:r>
              <a:rPr lang="hu-HU" sz="2200" dirty="0" smtClean="0"/>
              <a:t>.</a:t>
            </a:r>
          </a:p>
          <a:p>
            <a:pPr lvl="1" algn="just"/>
            <a:r>
              <a:rPr lang="hu-HU" sz="2200" i="1" dirty="0" smtClean="0"/>
              <a:t>Archiválás</a:t>
            </a:r>
            <a:r>
              <a:rPr lang="hu-HU" sz="2200" dirty="0"/>
              <a:t>: a további kezelést már nem igénylő, változatlanul maradó adatokat - el kell választani az aktív résztől, majd </a:t>
            </a:r>
            <a:r>
              <a:rPr lang="hu-HU" sz="2200" u="sng" dirty="0"/>
              <a:t>a </a:t>
            </a:r>
            <a:r>
              <a:rPr lang="hu-HU" sz="2200" u="sng" dirty="0" err="1"/>
              <a:t>passzívált</a:t>
            </a:r>
            <a:r>
              <a:rPr lang="hu-HU" sz="2200" u="sng" dirty="0"/>
              <a:t> adatokat időtálló adathordozón kell rögzíteni</a:t>
            </a:r>
            <a:r>
              <a:rPr lang="hu-HU" sz="2200" dirty="0"/>
              <a:t>.</a:t>
            </a:r>
          </a:p>
        </p:txBody>
      </p:sp>
    </p:spTree>
    <p:extLst>
      <p:ext uri="{BB962C8B-B14F-4D97-AF65-F5344CB8AC3E}">
        <p14:creationId xmlns:p14="http://schemas.microsoft.com/office/powerpoint/2010/main" val="3100651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373486"/>
            <a:ext cx="9905999" cy="5756857"/>
          </a:xfrm>
        </p:spPr>
        <p:txBody>
          <a:bodyPr>
            <a:normAutofit/>
          </a:bodyPr>
          <a:lstStyle/>
          <a:p>
            <a:pPr marL="914400" lvl="1" indent="-457200">
              <a:buFont typeface="+mj-lt"/>
              <a:buAutoNum type="arabicPeriod" startAt="7"/>
            </a:pPr>
            <a:r>
              <a:rPr lang="hu-HU" sz="2400" dirty="0" smtClean="0"/>
              <a:t>Hálózati védelem</a:t>
            </a:r>
          </a:p>
          <a:p>
            <a:pPr lvl="1" algn="just"/>
            <a:r>
              <a:rPr lang="hu-HU" sz="2400" dirty="0"/>
              <a:t>A szervezet belső hálózatának és központi </a:t>
            </a:r>
            <a:endParaRPr lang="hu-HU" sz="2400" dirty="0" smtClean="0"/>
          </a:p>
          <a:p>
            <a:pPr marL="457200" lvl="1" indent="0" algn="just">
              <a:buNone/>
            </a:pPr>
            <a:r>
              <a:rPr lang="hu-HU" sz="2400" dirty="0"/>
              <a:t> </a:t>
            </a:r>
            <a:r>
              <a:rPr lang="hu-HU" sz="2400" dirty="0" smtClean="0"/>
              <a:t>levelező </a:t>
            </a:r>
            <a:r>
              <a:rPr lang="hu-HU" sz="2400" dirty="0"/>
              <a:t>szerverének üzemeltetése valamint a </a:t>
            </a:r>
            <a:endParaRPr lang="hu-HU" sz="2400" dirty="0" smtClean="0"/>
          </a:p>
          <a:p>
            <a:pPr marL="457200" lvl="1" indent="0" algn="just">
              <a:buNone/>
            </a:pPr>
            <a:r>
              <a:rPr lang="hu-HU" sz="2400" dirty="0"/>
              <a:t> </a:t>
            </a:r>
            <a:r>
              <a:rPr lang="hu-HU" sz="2400" dirty="0" smtClean="0"/>
              <a:t>világhálóra </a:t>
            </a:r>
            <a:r>
              <a:rPr lang="hu-HU" sz="2400" dirty="0"/>
              <a:t>való csatlakoztatás a központi </a:t>
            </a:r>
            <a:endParaRPr lang="hu-HU" sz="2400" dirty="0" smtClean="0"/>
          </a:p>
          <a:p>
            <a:pPr marL="457200" lvl="1" indent="0" algn="just">
              <a:buNone/>
            </a:pPr>
            <a:r>
              <a:rPr lang="hu-HU" sz="2400" dirty="0"/>
              <a:t> </a:t>
            </a:r>
            <a:r>
              <a:rPr lang="hu-HU" sz="2400" dirty="0" smtClean="0"/>
              <a:t>informatikai </a:t>
            </a:r>
            <a:r>
              <a:rPr lang="hu-HU" sz="2400" dirty="0"/>
              <a:t>egység feladata. Ennek az </a:t>
            </a:r>
            <a:r>
              <a:rPr lang="hu-HU" sz="2400" dirty="0" smtClean="0"/>
              <a:t>egység-</a:t>
            </a:r>
          </a:p>
          <a:p>
            <a:pPr marL="457200" lvl="1" indent="0" algn="just">
              <a:buNone/>
            </a:pPr>
            <a:r>
              <a:rPr lang="hu-HU" sz="2400" dirty="0"/>
              <a:t> </a:t>
            </a:r>
            <a:r>
              <a:rPr lang="hu-HU" sz="2400" dirty="0" err="1" smtClean="0"/>
              <a:t>nek</a:t>
            </a:r>
            <a:r>
              <a:rPr lang="hu-HU" sz="2400" dirty="0" smtClean="0"/>
              <a:t> </a:t>
            </a:r>
            <a:r>
              <a:rPr lang="hu-HU" sz="2400" dirty="0"/>
              <a:t>kell megoldani az interneten keresztül érkező káros programok és </a:t>
            </a:r>
            <a:r>
              <a:rPr lang="hu-HU" sz="2400" dirty="0" smtClean="0"/>
              <a:t>  kéretlen </a:t>
            </a:r>
            <a:r>
              <a:rPr lang="hu-HU" sz="2400" dirty="0"/>
              <a:t>levelek szűrését is</a:t>
            </a:r>
            <a:r>
              <a:rPr lang="hu-HU" sz="2400" dirty="0" smtClean="0"/>
              <a:t>.</a:t>
            </a:r>
          </a:p>
          <a:p>
            <a:pPr lvl="1" algn="just"/>
            <a:r>
              <a:rPr lang="hu-HU" sz="2400" dirty="0"/>
              <a:t>hálózati </a:t>
            </a:r>
            <a:r>
              <a:rPr lang="hu-HU" sz="2400" dirty="0" smtClean="0"/>
              <a:t>rendszeradminisztrátor</a:t>
            </a:r>
          </a:p>
          <a:p>
            <a:pPr lvl="1" algn="just"/>
            <a:r>
              <a:rPr lang="hu-HU" sz="2400" dirty="0"/>
              <a:t>Az </a:t>
            </a:r>
            <a:r>
              <a:rPr lang="hu-HU" sz="2400" dirty="0" err="1"/>
              <a:t>IBSz</a:t>
            </a:r>
            <a:r>
              <a:rPr lang="hu-HU" sz="2400" dirty="0"/>
              <a:t> rögzíti a felhasználó kötelességeit, az általa elvégezhető és tiltott tevékenységeket, a számonkérés formáját, valamint a biztonsági események jelentésével kapcsolatos kötelezettségeket.</a:t>
            </a:r>
            <a:endParaRPr lang="hu-HU" sz="2400" dirty="0" smtClean="0"/>
          </a:p>
          <a:p>
            <a:pPr lvl="1"/>
            <a:endParaRPr lang="hu-HU" sz="2400" dirty="0"/>
          </a:p>
        </p:txBody>
      </p:sp>
      <p:pic>
        <p:nvPicPr>
          <p:cNvPr id="7170" name="Picture 2" descr="Fokozottabb hálózati védelem kis- és középvállalkozások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082" y="373488"/>
            <a:ext cx="3294328" cy="247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89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7882"/>
            <a:ext cx="9905999" cy="5353319"/>
          </a:xfrm>
        </p:spPr>
        <p:txBody>
          <a:bodyPr>
            <a:normAutofit/>
          </a:bodyPr>
          <a:lstStyle/>
          <a:p>
            <a:pPr lvl="1"/>
            <a:r>
              <a:rPr lang="hu-HU" sz="2400" u="sng" dirty="0" smtClean="0"/>
              <a:t>5.2.3 A belső elektronikus levelezés szabályai</a:t>
            </a:r>
          </a:p>
          <a:p>
            <a:pPr lvl="2"/>
            <a:r>
              <a:rPr lang="hu-HU" sz="2400" dirty="0"/>
              <a:t>Az elektronikus levelezés az egyik leghasznosabb és leggyakrabban használt informatikai szolgáltatás. </a:t>
            </a:r>
            <a:endParaRPr lang="hu-HU" sz="2400" dirty="0" smtClean="0"/>
          </a:p>
          <a:p>
            <a:pPr lvl="2"/>
            <a:r>
              <a:rPr lang="hu-HU" sz="2400" dirty="0" smtClean="0"/>
              <a:t>Növeli </a:t>
            </a:r>
            <a:r>
              <a:rPr lang="hu-HU" sz="2400" dirty="0"/>
              <a:t>a vállalat belső és külső információ forgalmának sebességét és hatékonyságát. </a:t>
            </a:r>
            <a:endParaRPr lang="hu-HU" sz="2400" dirty="0" smtClean="0"/>
          </a:p>
          <a:p>
            <a:pPr lvl="2"/>
            <a:r>
              <a:rPr lang="hu-HU" sz="2400" dirty="0" smtClean="0"/>
              <a:t>A </a:t>
            </a:r>
            <a:r>
              <a:rPr lang="hu-HU" sz="2400" dirty="0"/>
              <a:t>dolgozók közötti együttműködést egyszerűbbé teszi</a:t>
            </a:r>
            <a:r>
              <a:rPr lang="hu-HU" sz="2400" dirty="0" smtClean="0"/>
              <a:t>.</a:t>
            </a:r>
          </a:p>
          <a:p>
            <a:pPr lvl="2"/>
            <a:r>
              <a:rPr lang="hu-HU" sz="2400" dirty="0" smtClean="0"/>
              <a:t>A kéretlen </a:t>
            </a:r>
            <a:r>
              <a:rPr lang="hu-HU" sz="2400" dirty="0" err="1" smtClean="0"/>
              <a:t>email-ek</a:t>
            </a:r>
            <a:r>
              <a:rPr lang="hu-HU" sz="2400" dirty="0" smtClean="0"/>
              <a:t> veszélyei</a:t>
            </a:r>
          </a:p>
          <a:p>
            <a:pPr lvl="2"/>
            <a:r>
              <a:rPr lang="hu-HU" sz="2400" dirty="0" smtClean="0"/>
              <a:t>A dolgozók </a:t>
            </a:r>
            <a:r>
              <a:rPr lang="hu-HU" sz="2400" dirty="0"/>
              <a:t>milyen célra használhatják a munkahelyi </a:t>
            </a:r>
            <a:r>
              <a:rPr lang="hu-HU" sz="2400" dirty="0" smtClean="0"/>
              <a:t>e-mailjüket?</a:t>
            </a:r>
          </a:p>
          <a:p>
            <a:pPr lvl="2"/>
            <a:r>
              <a:rPr lang="hu-HU" sz="2400" dirty="0"/>
              <a:t>A szabályozás során abból kell kiindulni, hogy </a:t>
            </a:r>
            <a:r>
              <a:rPr lang="hu-HU" sz="2400" u="sng" dirty="0"/>
              <a:t>az elektronikus levelezési cím és a hozzá tartozó elektronikus levelesláda a vállalat tulajdona</a:t>
            </a:r>
          </a:p>
        </p:txBody>
      </p:sp>
    </p:spTree>
    <p:extLst>
      <p:ext uri="{BB962C8B-B14F-4D97-AF65-F5344CB8AC3E}">
        <p14:creationId xmlns:p14="http://schemas.microsoft.com/office/powerpoint/2010/main" val="4123510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25002"/>
            <a:ext cx="9905999" cy="6310649"/>
          </a:xfrm>
        </p:spPr>
        <p:txBody>
          <a:bodyPr>
            <a:normAutofit/>
          </a:bodyPr>
          <a:lstStyle/>
          <a:p>
            <a:pPr lvl="1"/>
            <a:r>
              <a:rPr lang="hu-HU" sz="2400" dirty="0" smtClean="0"/>
              <a:t>5.2.4 Felelősség és ellenőrzés</a:t>
            </a:r>
          </a:p>
          <a:p>
            <a:pPr lvl="2" algn="just"/>
            <a:r>
              <a:rPr lang="hu-HU" sz="2200" dirty="0"/>
              <a:t>Nem elegendő az </a:t>
            </a:r>
            <a:r>
              <a:rPr lang="hu-HU" sz="2200" dirty="0" err="1"/>
              <a:t>IBSz-ben</a:t>
            </a:r>
            <a:r>
              <a:rPr lang="hu-HU" sz="2200" dirty="0"/>
              <a:t> leírni a </a:t>
            </a:r>
            <a:r>
              <a:rPr lang="hu-HU" sz="2200" dirty="0" smtClean="0"/>
              <a:t>védelmi </a:t>
            </a:r>
          </a:p>
          <a:p>
            <a:pPr marL="914400" lvl="2" indent="0" algn="just">
              <a:buNone/>
            </a:pPr>
            <a:r>
              <a:rPr lang="hu-HU" sz="2200" dirty="0"/>
              <a:t> </a:t>
            </a:r>
            <a:r>
              <a:rPr lang="hu-HU" sz="2200" dirty="0" smtClean="0"/>
              <a:t>intézkedéseket</a:t>
            </a:r>
            <a:r>
              <a:rPr lang="hu-HU" sz="2200" dirty="0"/>
              <a:t>, hanem a </a:t>
            </a:r>
            <a:r>
              <a:rPr lang="hu-HU" sz="2200" dirty="0" smtClean="0"/>
              <a:t>végrehajtásukhoz </a:t>
            </a:r>
          </a:p>
          <a:p>
            <a:pPr marL="914400" lvl="2" indent="0" algn="just">
              <a:buNone/>
            </a:pPr>
            <a:r>
              <a:rPr lang="hu-HU" sz="2200" dirty="0" smtClean="0"/>
              <a:t>felelősöket </a:t>
            </a:r>
            <a:r>
              <a:rPr lang="hu-HU" sz="2200" dirty="0"/>
              <a:t>is meg </a:t>
            </a:r>
            <a:r>
              <a:rPr lang="hu-HU" sz="2200" dirty="0" smtClean="0"/>
              <a:t>kell </a:t>
            </a:r>
            <a:r>
              <a:rPr lang="hu-HU" sz="2200" dirty="0"/>
              <a:t>nevezni</a:t>
            </a:r>
            <a:r>
              <a:rPr lang="hu-HU" sz="2200" dirty="0" smtClean="0"/>
              <a:t>.</a:t>
            </a:r>
          </a:p>
          <a:p>
            <a:pPr lvl="2" algn="just"/>
            <a:r>
              <a:rPr lang="hu-HU" sz="2200" dirty="0"/>
              <a:t>A felelős joga és kötelessége, hogy az </a:t>
            </a:r>
            <a:r>
              <a:rPr lang="hu-HU" sz="2200" dirty="0" err="1"/>
              <a:t>IBSz-ben</a:t>
            </a:r>
            <a:r>
              <a:rPr lang="hu-HU" sz="2200" dirty="0"/>
              <a:t> foglalt hatáskörben rendszeresen ellenőrizze az előírások betartását. Figyelmeztesse a felhasználókat a védelmi intézkedések betartására, szükség esetén pedig fegyelmi felelősségre vonást is kezdeményezhet</a:t>
            </a:r>
            <a:r>
              <a:rPr lang="hu-HU" sz="2200" dirty="0" smtClean="0"/>
              <a:t>.</a:t>
            </a:r>
          </a:p>
          <a:p>
            <a:pPr lvl="2" algn="just"/>
            <a:r>
              <a:rPr lang="hu-HU" sz="2200" dirty="0"/>
              <a:t>továbbá, hogy az általa észlelt vagy tudomására jutott veszélyhelyzetnek a méretétől, várható következményeitől függően a megfelelő ideiglenes védekező lépéseket </a:t>
            </a:r>
            <a:r>
              <a:rPr lang="hu-HU" sz="2200" dirty="0" smtClean="0"/>
              <a:t>meghozza</a:t>
            </a:r>
          </a:p>
          <a:p>
            <a:pPr lvl="2" algn="just"/>
            <a:r>
              <a:rPr lang="hu-HU" sz="2200" dirty="0" err="1"/>
              <a:t>inden</a:t>
            </a:r>
            <a:r>
              <a:rPr lang="hu-HU" sz="2200" dirty="0"/>
              <a:t> felhasználónak kötelessége, hogy ha betörésgyanús esetet észlel, ezt azonnal jelentse a vállalat biztonsági </a:t>
            </a:r>
            <a:r>
              <a:rPr lang="hu-HU" sz="2200" dirty="0" smtClean="0"/>
              <a:t>csoportjának</a:t>
            </a:r>
          </a:p>
          <a:p>
            <a:pPr lvl="2" algn="just"/>
            <a:r>
              <a:rPr lang="hu-HU" sz="2200" dirty="0"/>
              <a:t>az </a:t>
            </a:r>
            <a:r>
              <a:rPr lang="hu-HU" sz="2200" dirty="0" err="1"/>
              <a:t>IBSz-t</a:t>
            </a:r>
            <a:r>
              <a:rPr lang="hu-HU" sz="2200" dirty="0"/>
              <a:t> rendszeresen felül kell vizsgálni és </a:t>
            </a:r>
            <a:r>
              <a:rPr lang="hu-HU" sz="2200" dirty="0" smtClean="0"/>
              <a:t>módosítani </a:t>
            </a:r>
            <a:r>
              <a:rPr lang="hu-HU" sz="2200" dirty="0"/>
              <a:t>kell</a:t>
            </a:r>
            <a:endParaRPr lang="hu-HU" sz="2200" dirty="0" smtClean="0"/>
          </a:p>
          <a:p>
            <a:pPr lvl="2"/>
            <a:endParaRPr lang="hu-HU" sz="2400" dirty="0"/>
          </a:p>
          <a:p>
            <a:endParaRPr lang="hu-HU" dirty="0"/>
          </a:p>
        </p:txBody>
      </p:sp>
      <p:pic>
        <p:nvPicPr>
          <p:cNvPr id="8194" name="Picture 2" descr="Munkáltatói ellenőrzés – D.A.S. Jogvédelmi Biztosító Z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473" y="425003"/>
            <a:ext cx="3654938" cy="191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0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91490"/>
            <a:ext cx="9905999" cy="5299711"/>
          </a:xfrm>
        </p:spPr>
        <p:txBody>
          <a:bodyPr/>
          <a:lstStyle/>
          <a:p>
            <a:r>
              <a:rPr lang="hu-HU" b="1" dirty="0"/>
              <a:t>e.) Mobil eszközök veszélyeztetettsége</a:t>
            </a:r>
          </a:p>
          <a:p>
            <a:endParaRPr lang="hu-HU" dirty="0"/>
          </a:p>
        </p:txBody>
      </p:sp>
      <p:pic>
        <p:nvPicPr>
          <p:cNvPr id="4" name="Picture 2" descr="Használják, de nem szabályozzák a mobil eszközöket a régiós cégek - Bitport  – Informatika az üzlet nyelvé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081" y="1148553"/>
            <a:ext cx="8441349" cy="468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2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7200"/>
            <a:ext cx="9905999" cy="5334001"/>
          </a:xfrm>
        </p:spPr>
        <p:txBody>
          <a:bodyPr/>
          <a:lstStyle/>
          <a:p>
            <a:r>
              <a:rPr lang="hu-HU" b="1" dirty="0" smtClean="0"/>
              <a:t>e.) Mobil eszközök veszélyeztetettsége</a:t>
            </a:r>
          </a:p>
          <a:p>
            <a:pPr lvl="1"/>
            <a:r>
              <a:rPr lang="hu-HU" sz="2400" dirty="0" smtClean="0"/>
              <a:t>mobileszközök robbanásszerű növekedése</a:t>
            </a:r>
          </a:p>
          <a:p>
            <a:pPr lvl="1"/>
            <a:r>
              <a:rPr lang="hu-HU" sz="2400" dirty="0"/>
              <a:t>i</a:t>
            </a:r>
            <a:r>
              <a:rPr lang="hu-HU" sz="2400" dirty="0" smtClean="0"/>
              <a:t>nformatika és kommunikációs technológia konvergenciája</a:t>
            </a:r>
          </a:p>
          <a:p>
            <a:pPr lvl="1"/>
            <a:r>
              <a:rPr lang="hu-HU" sz="2400" dirty="0" smtClean="0"/>
              <a:t>a </a:t>
            </a:r>
            <a:r>
              <a:rPr lang="hu-HU" sz="2400" dirty="0"/>
              <a:t>káros programok leginkább kéretlen </a:t>
            </a:r>
            <a:r>
              <a:rPr lang="hu-HU" sz="2400" dirty="0" err="1"/>
              <a:t>sms</a:t>
            </a:r>
            <a:r>
              <a:rPr lang="hu-HU" sz="2400" dirty="0"/>
              <a:t>-el vagy fertőzött szoftverekkel </a:t>
            </a:r>
            <a:r>
              <a:rPr lang="hu-HU" sz="2400" dirty="0" smtClean="0"/>
              <a:t>terjednek</a:t>
            </a:r>
          </a:p>
          <a:p>
            <a:pPr lvl="1"/>
            <a:r>
              <a:rPr lang="hu-HU" sz="2400" dirty="0" smtClean="0"/>
              <a:t>emelt díjas hívást kezdeményez, ál vírusírtó, spam, online bolt, </a:t>
            </a:r>
            <a:r>
              <a:rPr lang="hu-HU" sz="2400" dirty="0" err="1" smtClean="0"/>
              <a:t>stb</a:t>
            </a:r>
            <a:endParaRPr lang="hu-HU" sz="2400" dirty="0" smtClean="0"/>
          </a:p>
          <a:p>
            <a:pPr lvl="1"/>
            <a:r>
              <a:rPr lang="hu-HU" sz="2400" dirty="0" smtClean="0"/>
              <a:t>bizalmas adatok gyűjtése elleni védelem</a:t>
            </a:r>
          </a:p>
          <a:p>
            <a:pPr lvl="1"/>
            <a:r>
              <a:rPr lang="hu-HU" sz="2400" dirty="0" smtClean="0"/>
              <a:t>a </a:t>
            </a:r>
            <a:r>
              <a:rPr lang="hu-HU" sz="2400" dirty="0"/>
              <a:t>mobil eszközök példája mutatja, hogy folyamatosan figyelni kell a technika fejlődését, mert azzal újabb veszélyforrások jelenhetnek meg.</a:t>
            </a:r>
            <a:endParaRPr lang="hu-HU" sz="2400" dirty="0" smtClean="0"/>
          </a:p>
          <a:p>
            <a:pPr lvl="1"/>
            <a:endParaRPr lang="hu-HU" sz="2400" dirty="0"/>
          </a:p>
        </p:txBody>
      </p:sp>
    </p:spTree>
    <p:extLst>
      <p:ext uri="{BB962C8B-B14F-4D97-AF65-F5344CB8AC3E}">
        <p14:creationId xmlns:p14="http://schemas.microsoft.com/office/powerpoint/2010/main" val="172925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7200"/>
            <a:ext cx="9905999" cy="5334001"/>
          </a:xfrm>
        </p:spPr>
        <p:txBody>
          <a:bodyPr/>
          <a:lstStyle/>
          <a:p>
            <a:r>
              <a:rPr lang="hu-HU" b="1" dirty="0"/>
              <a:t>3.4 </a:t>
            </a:r>
            <a:r>
              <a:rPr lang="hu-HU" b="1" u="sng" dirty="0"/>
              <a:t>Veszélyeztetettséget befolyásoló tényezők</a:t>
            </a:r>
          </a:p>
          <a:p>
            <a:endParaRPr lang="hu-HU" dirty="0"/>
          </a:p>
        </p:txBody>
      </p:sp>
      <p:pic>
        <p:nvPicPr>
          <p:cNvPr id="4098" name="Picture 2" descr="Pályázatfigyelés Kft – Informatikai fejlesztések, honlapok, webáruházak  üzemeltetése, kampány felügyelet kivitelezé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251" y="1134619"/>
            <a:ext cx="6789420" cy="465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62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38912"/>
            <a:ext cx="9905999" cy="5824728"/>
          </a:xfrm>
        </p:spPr>
        <p:txBody>
          <a:bodyPr/>
          <a:lstStyle/>
          <a:p>
            <a:r>
              <a:rPr lang="hu-HU" b="1" dirty="0" smtClean="0"/>
              <a:t>3.4 </a:t>
            </a:r>
            <a:r>
              <a:rPr lang="hu-HU" b="1" u="sng" dirty="0" smtClean="0"/>
              <a:t>Veszélyeztetettséget befolyásoló tényezők</a:t>
            </a:r>
          </a:p>
          <a:p>
            <a:pPr lvl="1"/>
            <a:r>
              <a:rPr lang="hu-HU" sz="2400" dirty="0"/>
              <a:t>A veszélyeztetettség mértéke szempontjából a legfontosabb szempont a </a:t>
            </a:r>
            <a:r>
              <a:rPr lang="hu-HU" sz="2400" i="1" u="sng" dirty="0"/>
              <a:t>felhasználó vagy a szervezet tevékenysége </a:t>
            </a:r>
            <a:r>
              <a:rPr lang="hu-HU" sz="2400" dirty="0"/>
              <a:t>és – ami ezzel szorosan összefügg – </a:t>
            </a:r>
            <a:r>
              <a:rPr lang="hu-HU" sz="2400" i="1" u="sng" dirty="0"/>
              <a:t>az adataik értéke</a:t>
            </a:r>
            <a:r>
              <a:rPr lang="hu-HU" sz="2400" dirty="0" smtClean="0"/>
              <a:t>.</a:t>
            </a:r>
          </a:p>
          <a:p>
            <a:pPr lvl="2">
              <a:buFont typeface="Wingdings" panose="05000000000000000000" pitchFamily="2" charset="2"/>
              <a:buChar char="Ø"/>
            </a:pPr>
            <a:r>
              <a:rPr lang="hu-HU" dirty="0" smtClean="0"/>
              <a:t>pénzintézetek, állami v. szolgálati titkokat kezelő szervek </a:t>
            </a:r>
          </a:p>
          <a:p>
            <a:pPr lvl="2">
              <a:buFont typeface="Wingdings" panose="05000000000000000000" pitchFamily="2" charset="2"/>
              <a:buChar char="Ø"/>
            </a:pPr>
            <a:r>
              <a:rPr lang="hu-HU" dirty="0" smtClean="0"/>
              <a:t>digitális információ előállításával és terjesztésével foglalkozó szervezetek (</a:t>
            </a:r>
            <a:r>
              <a:rPr lang="hu-HU" dirty="0" err="1" smtClean="0"/>
              <a:t>pl</a:t>
            </a:r>
            <a:r>
              <a:rPr lang="hu-HU" dirty="0" smtClean="0"/>
              <a:t>: könnyűzene, film)</a:t>
            </a:r>
          </a:p>
          <a:p>
            <a:pPr lvl="2">
              <a:buFont typeface="Wingdings" panose="05000000000000000000" pitchFamily="2" charset="2"/>
              <a:buChar char="Ø"/>
            </a:pPr>
            <a:r>
              <a:rPr lang="hu-HU" dirty="0"/>
              <a:t>s</a:t>
            </a:r>
            <a:r>
              <a:rPr lang="hu-HU" dirty="0" smtClean="0"/>
              <a:t>zemélyes adatokat tárolók: kórházak, pártok, egyházi közösségek, </a:t>
            </a:r>
            <a:r>
              <a:rPr lang="hu-HU" dirty="0" err="1" smtClean="0"/>
              <a:t>stb</a:t>
            </a:r>
            <a:endParaRPr lang="hu-HU" dirty="0" smtClean="0"/>
          </a:p>
          <a:p>
            <a:pPr lvl="2">
              <a:buFont typeface="Wingdings" panose="05000000000000000000" pitchFamily="2" charset="2"/>
              <a:buChar char="Ø"/>
            </a:pPr>
            <a:r>
              <a:rPr lang="hu-HU" dirty="0" smtClean="0"/>
              <a:t>publikus adatokat tároló szervezetek: könyvtárak, oktatási intézmények</a:t>
            </a:r>
          </a:p>
          <a:p>
            <a:pPr lvl="1"/>
            <a:r>
              <a:rPr lang="hu-HU" sz="2400" dirty="0"/>
              <a:t>A támadás várható mértéke függ a </a:t>
            </a:r>
            <a:r>
              <a:rPr lang="hu-HU" sz="2400" i="1" u="sng" dirty="0"/>
              <a:t>szervezet méretétől és </a:t>
            </a:r>
            <a:r>
              <a:rPr lang="hu-HU" sz="2400" i="1" u="sng" dirty="0" smtClean="0"/>
              <a:t>ismertségétől</a:t>
            </a:r>
            <a:r>
              <a:rPr lang="hu-HU" sz="2400" i="1" dirty="0" smtClean="0"/>
              <a:t>.</a:t>
            </a:r>
          </a:p>
          <a:p>
            <a:pPr lvl="2">
              <a:buFont typeface="Wingdings" panose="05000000000000000000" pitchFamily="2" charset="2"/>
              <a:buChar char="Ø"/>
            </a:pPr>
            <a:r>
              <a:rPr lang="hu-HU" i="1" dirty="0" smtClean="0"/>
              <a:t>pénzintézet központja, minisztérium</a:t>
            </a:r>
          </a:p>
          <a:p>
            <a:pPr lvl="2">
              <a:buFont typeface="Wingdings" panose="05000000000000000000" pitchFamily="2" charset="2"/>
              <a:buChar char="Ø"/>
            </a:pPr>
            <a:r>
              <a:rPr lang="hu-HU" i="1" dirty="0" smtClean="0"/>
              <a:t>médiában szereplő szervezetek és személyek</a:t>
            </a:r>
          </a:p>
          <a:p>
            <a:pPr lvl="2">
              <a:buFont typeface="Wingdings" panose="05000000000000000000" pitchFamily="2" charset="2"/>
              <a:buChar char="Ø"/>
            </a:pPr>
            <a:r>
              <a:rPr lang="hu-HU" i="1" dirty="0"/>
              <a:t>o</a:t>
            </a:r>
            <a:r>
              <a:rPr lang="hu-HU" i="1" dirty="0" smtClean="0"/>
              <a:t>tthoni gépek: sok kicsi sokra megy: automatizált, tömeges támadás</a:t>
            </a:r>
          </a:p>
          <a:p>
            <a:pPr lvl="2">
              <a:buFont typeface="Wingdings" panose="05000000000000000000" pitchFamily="2" charset="2"/>
              <a:buChar char="Ø"/>
            </a:pPr>
            <a:endParaRPr lang="hu-HU" i="1" dirty="0" smtClean="0"/>
          </a:p>
          <a:p>
            <a:pPr marL="457200" lvl="1" indent="0">
              <a:buNone/>
            </a:pPr>
            <a:endParaRPr lang="hu-HU" sz="2400" dirty="0" smtClean="0"/>
          </a:p>
          <a:p>
            <a:pPr marL="457200" lvl="1" indent="0">
              <a:buNone/>
            </a:pPr>
            <a:endParaRPr lang="hu-HU" sz="2400" dirty="0"/>
          </a:p>
          <a:p>
            <a:endParaRPr lang="hu-HU" dirty="0"/>
          </a:p>
        </p:txBody>
      </p:sp>
    </p:spTree>
    <p:extLst>
      <p:ext uri="{BB962C8B-B14F-4D97-AF65-F5344CB8AC3E}">
        <p14:creationId xmlns:p14="http://schemas.microsoft.com/office/powerpoint/2010/main" val="66207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41412" y="457200"/>
            <a:ext cx="9905999" cy="5724144"/>
          </a:xfrm>
        </p:spPr>
        <p:txBody>
          <a:bodyPr>
            <a:normAutofit/>
          </a:bodyPr>
          <a:lstStyle/>
          <a:p>
            <a:pPr lvl="1"/>
            <a:r>
              <a:rPr lang="hu-HU" sz="2400" dirty="0"/>
              <a:t>A szervezet </a:t>
            </a:r>
            <a:r>
              <a:rPr lang="hu-HU" sz="2400" i="1" u="sng" dirty="0"/>
              <a:t>elhelyezése</a:t>
            </a:r>
            <a:r>
              <a:rPr lang="hu-HU" sz="2400" dirty="0"/>
              <a:t> is </a:t>
            </a:r>
            <a:r>
              <a:rPr lang="hu-HU" sz="2400" dirty="0" smtClean="0"/>
              <a:t>fontos </a:t>
            </a:r>
            <a:r>
              <a:rPr lang="hu-HU" sz="2400" dirty="0"/>
              <a:t>veszélyeztetettségi faktor</a:t>
            </a:r>
            <a:r>
              <a:rPr lang="hu-HU" sz="2400" dirty="0" smtClean="0"/>
              <a:t>.</a:t>
            </a:r>
          </a:p>
          <a:p>
            <a:pPr lvl="2"/>
            <a:r>
              <a:rPr lang="hu-HU" sz="2400" dirty="0"/>
              <a:t>a hasonló tevékenységet folytató vállalkozások és intézmények jobban járnak, ha egymás </a:t>
            </a:r>
            <a:r>
              <a:rPr lang="hu-HU" sz="2400" dirty="0" smtClean="0"/>
              <a:t>közelébe települnek (infrastruktúra, védelem)</a:t>
            </a:r>
          </a:p>
          <a:p>
            <a:pPr lvl="2"/>
            <a:r>
              <a:rPr lang="hu-HU" sz="2400" dirty="0"/>
              <a:t>a</a:t>
            </a:r>
            <a:r>
              <a:rPr lang="hu-HU" sz="2400" dirty="0" smtClean="0"/>
              <a:t> </a:t>
            </a:r>
            <a:r>
              <a:rPr lang="hu-HU" sz="2400" dirty="0"/>
              <a:t>telephelyen </a:t>
            </a:r>
            <a:r>
              <a:rPr lang="hu-HU" sz="2400" dirty="0" smtClean="0"/>
              <a:t>belül </a:t>
            </a:r>
            <a:r>
              <a:rPr lang="hu-HU" sz="2400" dirty="0"/>
              <a:t>a szerverek és az adattárolók megfelelő </a:t>
            </a:r>
            <a:r>
              <a:rPr lang="hu-HU" sz="2400" dirty="0" smtClean="0"/>
              <a:t>elhelyezése: központi épület magjában</a:t>
            </a:r>
          </a:p>
          <a:p>
            <a:pPr lvl="1"/>
            <a:r>
              <a:rPr lang="hu-HU" sz="2400" dirty="0" smtClean="0"/>
              <a:t>A </a:t>
            </a:r>
            <a:r>
              <a:rPr lang="hu-HU" sz="2400" dirty="0"/>
              <a:t>dolgozók </a:t>
            </a:r>
            <a:r>
              <a:rPr lang="hu-HU" sz="2400" i="1" u="sng" dirty="0"/>
              <a:t>képzettsége</a:t>
            </a:r>
            <a:r>
              <a:rPr lang="hu-HU" sz="2400" dirty="0"/>
              <a:t> és folyamatos </a:t>
            </a:r>
            <a:r>
              <a:rPr lang="hu-HU" sz="2400" dirty="0" smtClean="0"/>
              <a:t>tréningje</a:t>
            </a:r>
          </a:p>
          <a:p>
            <a:pPr lvl="2"/>
            <a:r>
              <a:rPr lang="hu-HU" sz="2400" dirty="0"/>
              <a:t>a dolgozók tudatában legyenek az általuk kezelt adatok értékével és a munkahelyük adatvédelmi </a:t>
            </a:r>
            <a:r>
              <a:rPr lang="hu-HU" sz="2400" dirty="0" smtClean="0"/>
              <a:t>követelményeivel</a:t>
            </a:r>
          </a:p>
          <a:p>
            <a:pPr lvl="2"/>
            <a:r>
              <a:rPr lang="hu-HU" sz="2400" dirty="0"/>
              <a:t>k</a:t>
            </a:r>
            <a:r>
              <a:rPr lang="hu-HU" sz="2400" dirty="0" smtClean="0"/>
              <a:t>önnyelmű jelszókezelés, információk védelme</a:t>
            </a:r>
          </a:p>
          <a:p>
            <a:pPr lvl="1"/>
            <a:r>
              <a:rPr lang="hu-HU" sz="2400" dirty="0"/>
              <a:t>A vállalkozás illetve intézmény </a:t>
            </a:r>
            <a:r>
              <a:rPr lang="hu-HU" sz="2400" i="1" u="sng" dirty="0"/>
              <a:t>szervezeti </a:t>
            </a:r>
            <a:r>
              <a:rPr lang="hu-HU" sz="2400" i="1" u="sng" dirty="0" smtClean="0"/>
              <a:t>felépítése</a:t>
            </a:r>
          </a:p>
          <a:p>
            <a:pPr lvl="2"/>
            <a:r>
              <a:rPr lang="hu-HU" sz="2400" dirty="0"/>
              <a:t>s</a:t>
            </a:r>
            <a:r>
              <a:rPr lang="hu-HU" sz="2400" dirty="0" smtClean="0"/>
              <a:t>zéttagolt szervezetek biztonságát nehezebb garantálni</a:t>
            </a:r>
          </a:p>
          <a:p>
            <a:pPr lvl="1"/>
            <a:endParaRPr lang="hu-HU" sz="2400" dirty="0" smtClean="0"/>
          </a:p>
          <a:p>
            <a:pPr lvl="2"/>
            <a:endParaRPr lang="hu-HU" sz="2400" dirty="0"/>
          </a:p>
        </p:txBody>
      </p:sp>
    </p:spTree>
    <p:extLst>
      <p:ext uri="{BB962C8B-B14F-4D97-AF65-F5344CB8AC3E}">
        <p14:creationId xmlns:p14="http://schemas.microsoft.com/office/powerpoint/2010/main" val="3658212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kör">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TM04033919[[fn=Áramkör]]</Template>
  <TotalTime>641</TotalTime>
  <Words>2773</Words>
  <Application>Microsoft Office PowerPoint</Application>
  <PresentationFormat>Szélesvásznú</PresentationFormat>
  <Paragraphs>269</Paragraphs>
  <Slides>44</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44</vt:i4>
      </vt:variant>
    </vt:vector>
  </HeadingPairs>
  <TitlesOfParts>
    <vt:vector size="50" baseType="lpstr">
      <vt:lpstr>Arial</vt:lpstr>
      <vt:lpstr>Courier New</vt:lpstr>
      <vt:lpstr>Trebuchet MS</vt:lpstr>
      <vt:lpstr>Tw Cen MT</vt:lpstr>
      <vt:lpstr>Wingdings</vt:lpstr>
      <vt:lpstr>Áramkör</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Andrikó (P) Imre</dc:creator>
  <cp:lastModifiedBy>Iroda</cp:lastModifiedBy>
  <cp:revision>49</cp:revision>
  <dcterms:created xsi:type="dcterms:W3CDTF">2022-03-07T12:56:27Z</dcterms:created>
  <dcterms:modified xsi:type="dcterms:W3CDTF">2022-03-08T22:20:27Z</dcterms:modified>
</cp:coreProperties>
</file>