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7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Informatikai Biztonság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7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Szállítás - Szabadi Sport Gravír Serlegbo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41" y="872058"/>
            <a:ext cx="4597536" cy="51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158456" y="501135"/>
            <a:ext cx="2077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Sértetlenség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9968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9768"/>
            <a:ext cx="9905999" cy="5361433"/>
          </a:xfrm>
        </p:spPr>
        <p:txBody>
          <a:bodyPr/>
          <a:lstStyle/>
          <a:p>
            <a:r>
              <a:rPr lang="hu-HU" b="1" dirty="0" smtClean="0"/>
              <a:t>Sértetlenség</a:t>
            </a:r>
          </a:p>
          <a:p>
            <a:pPr marL="457200" lvl="1" indent="0">
              <a:buNone/>
            </a:pPr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dirty="0"/>
              <a:t>információkat csak az arra jogosultak változtathatják meg, egyébként véletlenül sem módosulhatnak. +</a:t>
            </a:r>
            <a:r>
              <a:rPr lang="hu-HU" sz="2400" dirty="0" smtClean="0"/>
              <a:t>integritás</a:t>
            </a:r>
          </a:p>
          <a:p>
            <a:pPr lvl="1"/>
            <a:r>
              <a:rPr lang="hu-HU" sz="2400" dirty="0"/>
              <a:t>ki mikor fért hozzá az adatokhoz, módosította-e </a:t>
            </a:r>
            <a:r>
              <a:rPr lang="hu-HU" sz="2400" dirty="0" smtClean="0"/>
              <a:t>azokat</a:t>
            </a:r>
            <a:endParaRPr lang="hu-HU" sz="2400" dirty="0"/>
          </a:p>
          <a:p>
            <a:pPr lvl="1"/>
            <a:r>
              <a:rPr lang="hu-HU" sz="2400" dirty="0"/>
              <a:t>visszakereshetőség, javíthatóság, </a:t>
            </a:r>
            <a:r>
              <a:rPr lang="hu-HU" sz="2400" dirty="0" smtClean="0"/>
              <a:t>visszaállíthatóság</a:t>
            </a:r>
            <a:endParaRPr lang="hu-HU" sz="2400" dirty="0"/>
          </a:p>
          <a:p>
            <a:pPr lvl="1"/>
            <a:r>
              <a:rPr lang="hu-HU" sz="2400" dirty="0"/>
              <a:t>bármikor és bárhol azonosítani lehessen a készítő(</a:t>
            </a:r>
            <a:r>
              <a:rPr lang="hu-HU" sz="2400" dirty="0" err="1"/>
              <a:t>ke</a:t>
            </a:r>
            <a:r>
              <a:rPr lang="hu-HU" sz="2400" dirty="0"/>
              <a:t>)t és </a:t>
            </a:r>
            <a:r>
              <a:rPr lang="hu-HU" sz="2400" dirty="0" smtClean="0"/>
              <a:t>módosító(</a:t>
            </a:r>
            <a:r>
              <a:rPr lang="hu-HU" sz="2400" dirty="0" err="1" smtClean="0"/>
              <a:t>ka</a:t>
            </a:r>
            <a:r>
              <a:rPr lang="hu-HU" sz="2400" dirty="0" smtClean="0"/>
              <a:t>)t</a:t>
            </a:r>
          </a:p>
          <a:p>
            <a:pPr lvl="1"/>
            <a:r>
              <a:rPr lang="hu-HU" sz="2400" dirty="0" smtClean="0"/>
              <a:t>a hibás </a:t>
            </a:r>
            <a:r>
              <a:rPr lang="hu-HU" sz="2400" dirty="0"/>
              <a:t>vagy illegális másolatot, változatot fel kell </a:t>
            </a:r>
            <a:r>
              <a:rPr lang="hu-HU" sz="2400" dirty="0" smtClean="0"/>
              <a:t>ismerni</a:t>
            </a:r>
          </a:p>
          <a:p>
            <a:pPr lvl="1"/>
            <a:endParaRPr lang="hu-HU" sz="2400" dirty="0"/>
          </a:p>
          <a:p>
            <a:pPr marL="457200" lvl="1" indent="0">
              <a:buNone/>
            </a:pPr>
            <a:r>
              <a:rPr lang="hu-HU" sz="2400" dirty="0"/>
              <a:t>Egy dokumentum eredetiségének és sértetlenségének bizonyítására használjuk a </a:t>
            </a:r>
            <a:r>
              <a:rPr lang="hu-HU" sz="2400" b="1" dirty="0"/>
              <a:t>digitális </a:t>
            </a:r>
            <a:r>
              <a:rPr lang="hu-HU" sz="2400" b="1" dirty="0" smtClean="0"/>
              <a:t>aláírás</a:t>
            </a:r>
            <a:r>
              <a:rPr lang="hu-HU" sz="2400" dirty="0" smtClean="0"/>
              <a:t>t</a:t>
            </a:r>
            <a:r>
              <a:rPr lang="hu-HU" sz="2400" dirty="0"/>
              <a:t>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6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8971"/>
            <a:ext cx="9905999" cy="5312230"/>
          </a:xfrm>
        </p:spPr>
        <p:txBody>
          <a:bodyPr/>
          <a:lstStyle/>
          <a:p>
            <a:r>
              <a:rPr lang="hu-HU" b="1" dirty="0" smtClean="0"/>
              <a:t>Hitelesség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1" y="1123406"/>
            <a:ext cx="7526382" cy="46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343145"/>
          </a:xfrm>
        </p:spPr>
        <p:txBody>
          <a:bodyPr/>
          <a:lstStyle/>
          <a:p>
            <a:r>
              <a:rPr lang="hu-HU" b="1" dirty="0" smtClean="0"/>
              <a:t>Hitelesség</a:t>
            </a:r>
          </a:p>
          <a:p>
            <a:pPr marL="457200" lvl="1" indent="0">
              <a:buNone/>
            </a:pPr>
            <a:r>
              <a:rPr lang="hu-HU" sz="2400" dirty="0" smtClean="0"/>
              <a:t>A hitelesség </a:t>
            </a:r>
            <a:r>
              <a:rPr lang="hu-HU" sz="2400" dirty="0"/>
              <a:t>a számítógépes adat, információ valódiságára vonatkozik. A </a:t>
            </a:r>
            <a:r>
              <a:rPr lang="hu-HU" sz="2400" dirty="0" smtClean="0"/>
              <a:t>hiteles </a:t>
            </a:r>
            <a:r>
              <a:rPr lang="hu-HU" sz="2400" dirty="0"/>
              <a:t>adatot tehát tényleg az hozta létre, aki azt magáról </a:t>
            </a:r>
            <a:r>
              <a:rPr lang="hu-HU" sz="2400" dirty="0" smtClean="0"/>
              <a:t>állítja.</a:t>
            </a:r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/>
              <a:t>A hiteles információszolgáltatást </a:t>
            </a:r>
            <a:r>
              <a:rPr lang="hu-HU" sz="2400" dirty="0" smtClean="0"/>
              <a:t>biztosítani kell!</a:t>
            </a:r>
          </a:p>
          <a:p>
            <a:pPr marL="457200" lvl="1" indent="0">
              <a:buNone/>
            </a:pPr>
            <a:endParaRPr lang="hu-HU" sz="2400" dirty="0"/>
          </a:p>
          <a:p>
            <a:pPr marL="457200" lvl="1" indent="0">
              <a:buNone/>
            </a:pPr>
            <a:r>
              <a:rPr lang="hu-HU" sz="2400" dirty="0" smtClean="0"/>
              <a:t>Adathalászat!</a:t>
            </a:r>
          </a:p>
          <a:p>
            <a:pPr marL="457200" lvl="1" indent="0">
              <a:buNone/>
            </a:pPr>
            <a:endParaRPr lang="hu-HU" sz="2400" dirty="0"/>
          </a:p>
          <a:p>
            <a:pPr marL="457200" lvl="1" indent="0">
              <a:buNone/>
            </a:pPr>
            <a:r>
              <a:rPr lang="hu-HU" sz="2400" dirty="0"/>
              <a:t>Digitális világunkban szaporodik az álhíreket vagy félrevezető információkat tartalmazó honlapok száma.</a:t>
            </a:r>
            <a:endParaRPr lang="hu-HU" sz="2400" dirty="0" smtClean="0"/>
          </a:p>
          <a:p>
            <a:pPr marL="457200" lvl="1" indent="0">
              <a:buNone/>
            </a:pPr>
            <a:endParaRPr lang="hu-HU" sz="2400" dirty="0"/>
          </a:p>
          <a:p>
            <a:pPr marL="457200" lvl="1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593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5364481"/>
          </a:xfrm>
        </p:spPr>
        <p:txBody>
          <a:bodyPr/>
          <a:lstStyle/>
          <a:p>
            <a:r>
              <a:rPr lang="hu-HU" b="1" dirty="0" smtClean="0"/>
              <a:t>Bizalmasság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8971"/>
            <a:ext cx="9905999" cy="5312230"/>
          </a:xfrm>
        </p:spPr>
        <p:txBody>
          <a:bodyPr/>
          <a:lstStyle/>
          <a:p>
            <a:r>
              <a:rPr lang="hu-HU" b="1" dirty="0" smtClean="0"/>
              <a:t>Bizalmasság</a:t>
            </a:r>
          </a:p>
          <a:p>
            <a:pPr marL="457200" lvl="1" indent="0" algn="just">
              <a:buNone/>
            </a:pPr>
            <a:r>
              <a:rPr lang="hu-HU" sz="2400" dirty="0" smtClean="0"/>
              <a:t>Az </a:t>
            </a:r>
            <a:r>
              <a:rPr lang="hu-HU" sz="2400" dirty="0"/>
              <a:t>információk vagy adatok esetében a bizalmasság azt jelenti, hogy hozzájuk csak az arra feljogosítottak és csak az előírt módokon férhetnek hozzá. Nem fordulhat elő úgynevezett jogosulatlan </a:t>
            </a:r>
            <a:r>
              <a:rPr lang="hu-HU" sz="2400" dirty="0" smtClean="0"/>
              <a:t>információszerzés.</a:t>
            </a:r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 algn="just">
              <a:buNone/>
            </a:pPr>
            <a:r>
              <a:rPr lang="hu-HU" sz="2400" dirty="0"/>
              <a:t>Bizalmas információkat kell </a:t>
            </a:r>
            <a:r>
              <a:rPr lang="hu-HU" sz="2400" dirty="0" smtClean="0"/>
              <a:t>néha küldeni </a:t>
            </a:r>
            <a:r>
              <a:rPr lang="hu-HU" sz="2400" dirty="0"/>
              <a:t>(jelszó, személyes-és vállalati titok, stb.), amit az üzenetek kódolásával, titkosításával lehet elérni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 algn="just">
              <a:buNone/>
            </a:pPr>
            <a:r>
              <a:rPr lang="hu-HU" sz="2400" dirty="0"/>
              <a:t>Nyílt csatorna pl. az internet vagy a mobiltelefonos hálózat</a:t>
            </a:r>
            <a:r>
              <a:rPr lang="hu-HU" sz="2400" dirty="0" smtClean="0"/>
              <a:t>,</a:t>
            </a:r>
          </a:p>
          <a:p>
            <a:pPr marL="457200" lvl="1" indent="0" algn="just">
              <a:buNone/>
            </a:pPr>
            <a:r>
              <a:rPr lang="hu-HU" sz="2400" dirty="0"/>
              <a:t>Zárt csatorna pl. két intézmény közötti közvetlen kapcsolat.</a:t>
            </a:r>
          </a:p>
        </p:txBody>
      </p:sp>
    </p:spTree>
    <p:extLst>
      <p:ext uri="{BB962C8B-B14F-4D97-AF65-F5344CB8AC3E}">
        <p14:creationId xmlns:p14="http://schemas.microsoft.com/office/powerpoint/2010/main" val="218429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6"/>
            <a:ext cx="9905999" cy="5738949"/>
          </a:xfrm>
        </p:spPr>
        <p:txBody>
          <a:bodyPr/>
          <a:lstStyle/>
          <a:p>
            <a:r>
              <a:rPr lang="hu-HU" b="1" dirty="0" smtClean="0"/>
              <a:t>1.3 A hagyományos és modern szolgáltatás</a:t>
            </a:r>
          </a:p>
          <a:p>
            <a:pPr marL="457200" lvl="1" indent="0">
              <a:buNone/>
            </a:pPr>
            <a:r>
              <a:rPr lang="hu-HU" sz="2400" dirty="0" smtClean="0"/>
              <a:t>Papír alapú adatkezelés </a:t>
            </a:r>
            <a:r>
              <a:rPr lang="hu-HU" sz="2400" dirty="0" err="1" smtClean="0"/>
              <a:t>vs</a:t>
            </a:r>
            <a:r>
              <a:rPr lang="hu-HU" sz="2400" dirty="0" smtClean="0"/>
              <a:t> Digitális adatkezelés</a:t>
            </a:r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/>
              <a:t>A szerződések aláírásának jogintézménye például nagyon hatékonyan működik a papír alapú dokumentumoknál, ezért a digitális dokumentumokra is legalább ennyire hatékony és biztonságos eljárásokat kell kifejleszteni és elfogadtatni a társadalommal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r>
              <a:rPr lang="hu-HU" sz="2400" dirty="0"/>
              <a:t>Az adatok biztonságos és strukturált tárolása és bizalmas kezelése is régi igény, melyre jól működő módszerek alakultak ki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r>
              <a:rPr lang="hu-HU" sz="2400" dirty="0" smtClean="0"/>
              <a:t>A </a:t>
            </a:r>
            <a:r>
              <a:rPr lang="hu-HU" sz="2400" dirty="0"/>
              <a:t>hagyományos és a modern adatkezelési metódusok - egymást segítve (néha hátráltatva) és egymást kiegészítve - még hosszú ideig egymás mellett fognak élni</a:t>
            </a:r>
            <a:r>
              <a:rPr lang="hu-HU" sz="2400" dirty="0" smtClean="0"/>
              <a:t>. (Papírmentes iroda?)</a:t>
            </a:r>
            <a:endParaRPr lang="hu-HU" sz="2400" dirty="0"/>
          </a:p>
          <a:p>
            <a:pPr marL="457200" lvl="1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6524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6"/>
            <a:ext cx="9905999" cy="6017624"/>
          </a:xfrm>
        </p:spPr>
        <p:txBody>
          <a:bodyPr>
            <a:normAutofit/>
          </a:bodyPr>
          <a:lstStyle/>
          <a:p>
            <a:r>
              <a:rPr lang="hu-HU" b="1" dirty="0" smtClean="0"/>
              <a:t>Hagyományos </a:t>
            </a:r>
            <a:r>
              <a:rPr lang="hu-HU" b="1" dirty="0"/>
              <a:t>adatszolgáltatás </a:t>
            </a:r>
            <a:endParaRPr lang="hu-HU" b="1" dirty="0" smtClean="0"/>
          </a:p>
          <a:p>
            <a:pPr lvl="1"/>
            <a:r>
              <a:rPr lang="hu-HU" sz="2400" dirty="0"/>
              <a:t>meghatározott helyen, helyeken vehető </a:t>
            </a:r>
            <a:r>
              <a:rPr lang="hu-HU" sz="2400" dirty="0" smtClean="0"/>
              <a:t>igénybe (iroda)</a:t>
            </a:r>
          </a:p>
          <a:p>
            <a:pPr lvl="1"/>
            <a:r>
              <a:rPr lang="hu-HU" sz="2400" dirty="0"/>
              <a:t>csak meghatározott időben (munkaidőben) vehető </a:t>
            </a:r>
            <a:r>
              <a:rPr lang="hu-HU" sz="2400" dirty="0" smtClean="0"/>
              <a:t>igénybe</a:t>
            </a:r>
          </a:p>
          <a:p>
            <a:pPr lvl="1"/>
            <a:r>
              <a:rPr lang="hu-HU" sz="2400" dirty="0"/>
              <a:t>Az adatok tárolása és továbbítása alapvetően analóg adathordozókon történik. Elsősorban a papírra asszociálunk, </a:t>
            </a:r>
            <a:r>
              <a:rPr lang="hu-HU" sz="2400" dirty="0" smtClean="0"/>
              <a:t>a </a:t>
            </a:r>
            <a:r>
              <a:rPr lang="hu-HU" sz="2400" dirty="0"/>
              <a:t>hanganyagokat, fényképeket és filmeket más </a:t>
            </a:r>
            <a:r>
              <a:rPr lang="hu-HU" sz="2400" dirty="0" smtClean="0"/>
              <a:t>módon őrzik</a:t>
            </a:r>
            <a:r>
              <a:rPr lang="hu-HU" sz="2400" dirty="0"/>
              <a:t>. Ezek teljessége és változatlansága viszonylag könnyen ellenőrizhető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dokumentumokra ráírják keletkezésének idejét és aláírással hitelesítik azt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Az irodában az ügyintéző és az ügyfél személyesen találkozik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Az ügyfeleknek valamilyen igazolvánnyal azonosítaniuk kell magukat, azaz bizonyítaniuk kell, hogy valóban azok, akiknek állítják magukat.</a:t>
            </a:r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18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8011"/>
            <a:ext cx="9905999" cy="5373190"/>
          </a:xfrm>
        </p:spPr>
        <p:txBody>
          <a:bodyPr/>
          <a:lstStyle/>
          <a:p>
            <a:r>
              <a:rPr lang="hu-HU" b="1" dirty="0"/>
              <a:t>Hagyományos adatszolgáltatás </a:t>
            </a:r>
          </a:p>
          <a:p>
            <a:pPr lvl="1"/>
            <a:r>
              <a:rPr lang="hu-HU" sz="2400" dirty="0"/>
              <a:t>nagyon régóta gyakorolják a működtetését, ezért kialakultak azok a formák és eljárások, amelyek a különböző korlátozó feltételeknek legjobban </a:t>
            </a:r>
            <a:r>
              <a:rPr lang="hu-HU" sz="2400" dirty="0" smtClean="0"/>
              <a:t>megfelelnek (megszokottá vált)</a:t>
            </a:r>
          </a:p>
          <a:p>
            <a:pPr lvl="1"/>
            <a:r>
              <a:rPr lang="hu-HU" sz="2400" dirty="0" smtClean="0"/>
              <a:t>egyszerű</a:t>
            </a:r>
          </a:p>
          <a:p>
            <a:pPr lvl="1"/>
            <a:r>
              <a:rPr lang="hu-HU" sz="2400" dirty="0"/>
              <a:t>e</a:t>
            </a:r>
            <a:r>
              <a:rPr lang="hu-HU" sz="2400" dirty="0" smtClean="0"/>
              <a:t>mberi kontaktus</a:t>
            </a:r>
          </a:p>
          <a:p>
            <a:pPr lvl="1"/>
            <a:r>
              <a:rPr lang="hu-HU" sz="2400" dirty="0" smtClean="0"/>
              <a:t>biztonsági szempont: kedvező</a:t>
            </a:r>
          </a:p>
          <a:p>
            <a:pPr lvl="1"/>
            <a:r>
              <a:rPr lang="hu-HU" sz="2400" dirty="0"/>
              <a:t>h</a:t>
            </a:r>
            <a:r>
              <a:rPr lang="hu-HU" sz="2400" dirty="0" smtClean="0"/>
              <a:t>átránya a lassúság</a:t>
            </a:r>
          </a:p>
          <a:p>
            <a:pPr lvl="1"/>
            <a:r>
              <a:rPr lang="hu-HU" sz="2400" dirty="0"/>
              <a:t>n</a:t>
            </a:r>
            <a:r>
              <a:rPr lang="hu-HU" sz="2400" dirty="0" smtClean="0"/>
              <a:t>agy adathalmazra nem használható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660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7"/>
            <a:ext cx="9905999" cy="5347064"/>
          </a:xfrm>
        </p:spPr>
        <p:txBody>
          <a:bodyPr/>
          <a:lstStyle/>
          <a:p>
            <a:r>
              <a:rPr lang="hu-HU" b="1" dirty="0" smtClean="0"/>
              <a:t>Digitális adatszolgáltatás</a:t>
            </a:r>
          </a:p>
          <a:p>
            <a:pPr lvl="1" algn="just"/>
            <a:r>
              <a:rPr lang="hu-HU" sz="2400" dirty="0" smtClean="0"/>
              <a:t>A számítógépek folyamatosan </a:t>
            </a:r>
            <a:r>
              <a:rPr lang="hu-HU" sz="2400" dirty="0"/>
              <a:t>működhetnek, és hálózaton keresztül ma már lényegében bárhonnan és bármikor elérhetőek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Az adatokhoz való hozzáférhetőséget csak az egyes eszközök üzembiztonsága és karbantartási igénye korlátozza. </a:t>
            </a:r>
            <a:r>
              <a:rPr lang="hu-HU" sz="2400" dirty="0" smtClean="0"/>
              <a:t>(duplikálás, adatbázis tükrözés, redundáns </a:t>
            </a:r>
            <a:r>
              <a:rPr lang="hu-HU" sz="2400" dirty="0" err="1" smtClean="0"/>
              <a:t>betáp</a:t>
            </a:r>
            <a:r>
              <a:rPr lang="hu-HU" sz="2400" dirty="0" smtClean="0"/>
              <a:t>, szünetmentes áramforrás, generátor, </a:t>
            </a:r>
            <a:r>
              <a:rPr lang="hu-HU" sz="2400" dirty="0" err="1" smtClean="0"/>
              <a:t>klima</a:t>
            </a:r>
            <a:r>
              <a:rPr lang="hu-HU" sz="2400" dirty="0" smtClean="0"/>
              <a:t>, </a:t>
            </a:r>
            <a:r>
              <a:rPr lang="hu-HU" sz="2400" dirty="0" err="1" smtClean="0"/>
              <a:t>stb</a:t>
            </a:r>
            <a:r>
              <a:rPr lang="hu-HU" sz="2400" dirty="0" smtClean="0"/>
              <a:t>)</a:t>
            </a:r>
          </a:p>
          <a:p>
            <a:pPr lvl="1" algn="just"/>
            <a:r>
              <a:rPr lang="hu-HU" sz="2400" dirty="0"/>
              <a:t>hálózati infrastruktúra </a:t>
            </a:r>
            <a:r>
              <a:rPr lang="hu-HU" sz="2400" dirty="0" smtClean="0"/>
              <a:t>üzembiztonsága</a:t>
            </a:r>
          </a:p>
          <a:p>
            <a:pPr lvl="1" algn="just"/>
            <a:r>
              <a:rPr lang="hu-HU" sz="2400" dirty="0"/>
              <a:t>gyakori, hogy az adat tulajdonosa és szolgáltatója nem </a:t>
            </a:r>
            <a:r>
              <a:rPr lang="hu-HU" sz="2400" dirty="0" smtClean="0"/>
              <a:t>ugyanaz</a:t>
            </a:r>
          </a:p>
          <a:p>
            <a:pPr lvl="1" algn="just"/>
            <a:r>
              <a:rPr lang="hu-HU" sz="2400" dirty="0" smtClean="0"/>
              <a:t>Hány kilences az üzembiztonság?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0840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1. Az </a:t>
            </a:r>
            <a:r>
              <a:rPr lang="hu-HU" dirty="0"/>
              <a:t>adatvédelem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23881"/>
          </a:xfrm>
        </p:spPr>
        <p:txBody>
          <a:bodyPr>
            <a:normAutofit/>
          </a:bodyPr>
          <a:lstStyle/>
          <a:p>
            <a:r>
              <a:rPr lang="hu-HU" b="1" dirty="0" smtClean="0"/>
              <a:t>1.1 Miért kell az adatokat védeni?</a:t>
            </a:r>
          </a:p>
          <a:p>
            <a:pPr lvl="1"/>
            <a:r>
              <a:rPr lang="hu-HU" sz="2400" dirty="0" smtClean="0"/>
              <a:t>jogosulatlan </a:t>
            </a:r>
            <a:r>
              <a:rPr lang="hu-HU" sz="2400" dirty="0"/>
              <a:t>hozzáférés (értékes, személyes),</a:t>
            </a:r>
          </a:p>
          <a:p>
            <a:pPr lvl="1"/>
            <a:r>
              <a:rPr lang="hu-HU" sz="2400" dirty="0" smtClean="0"/>
              <a:t>megváltoztatás </a:t>
            </a:r>
            <a:r>
              <a:rPr lang="hu-HU" sz="2400" dirty="0"/>
              <a:t>(egyedi, pótolhatatlan),</a:t>
            </a:r>
          </a:p>
          <a:p>
            <a:pPr lvl="1"/>
            <a:r>
              <a:rPr lang="hu-HU" sz="2400" dirty="0" smtClean="0"/>
              <a:t>nyilvánosságra </a:t>
            </a:r>
            <a:r>
              <a:rPr lang="hu-HU" sz="2400" dirty="0"/>
              <a:t>hozás (bizalmas)</a:t>
            </a:r>
          </a:p>
          <a:p>
            <a:pPr lvl="1"/>
            <a:r>
              <a:rPr lang="hu-HU" sz="2400" dirty="0" smtClean="0"/>
              <a:t>törlés</a:t>
            </a:r>
            <a:r>
              <a:rPr lang="hu-HU" sz="2400" dirty="0"/>
              <a:t>, illetőleg sérülés vagy megsemmisülés ellen (sérülékeny).</a:t>
            </a:r>
          </a:p>
          <a:p>
            <a:pPr lvl="1"/>
            <a:r>
              <a:rPr lang="hu-HU" sz="2400" dirty="0" smtClean="0"/>
              <a:t>továbbítás </a:t>
            </a:r>
            <a:r>
              <a:rPr lang="hu-HU" sz="2400" dirty="0"/>
              <a:t>során</a:t>
            </a:r>
          </a:p>
          <a:p>
            <a:pPr lvl="1"/>
            <a:r>
              <a:rPr lang="hu-HU" sz="2400" dirty="0" smtClean="0"/>
              <a:t>tároláskor (</a:t>
            </a:r>
            <a:r>
              <a:rPr lang="hu-HU" sz="2400" dirty="0" err="1" smtClean="0"/>
              <a:t>spec</a:t>
            </a:r>
            <a:r>
              <a:rPr lang="hu-HU" sz="2400" dirty="0" smtClean="0"/>
              <a:t>: a </a:t>
            </a:r>
            <a:r>
              <a:rPr lang="hu-HU" sz="2400" dirty="0"/>
              <a:t>hosszú távú tárolás, azaz archiválás).</a:t>
            </a:r>
          </a:p>
        </p:txBody>
      </p:sp>
    </p:spTree>
    <p:extLst>
      <p:ext uri="{BB962C8B-B14F-4D97-AF65-F5344CB8AC3E}">
        <p14:creationId xmlns:p14="http://schemas.microsoft.com/office/powerpoint/2010/main" val="3673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9303"/>
            <a:ext cx="9905999" cy="5381898"/>
          </a:xfrm>
        </p:spPr>
        <p:txBody>
          <a:bodyPr/>
          <a:lstStyle/>
          <a:p>
            <a:r>
              <a:rPr lang="hu-HU" b="1" dirty="0"/>
              <a:t>Digitális adatszolgáltatás</a:t>
            </a:r>
          </a:p>
          <a:p>
            <a:pPr lvl="1" algn="just"/>
            <a:r>
              <a:rPr lang="hu-HU" sz="2400" dirty="0"/>
              <a:t>A digitálisan tárolt, és továbbított </a:t>
            </a:r>
            <a:r>
              <a:rPr lang="hu-HU" sz="2400" dirty="0" smtClean="0"/>
              <a:t>adatok </a:t>
            </a:r>
            <a:r>
              <a:rPr lang="hu-HU" sz="2400" dirty="0"/>
              <a:t>könnyen </a:t>
            </a:r>
            <a:r>
              <a:rPr lang="hu-HU" sz="2400" dirty="0" smtClean="0"/>
              <a:t>módosíthatók, </a:t>
            </a:r>
            <a:r>
              <a:rPr lang="hu-HU" sz="2400" dirty="0"/>
              <a:t>így a változatlanság és hitelesség biztosítása sokkal </a:t>
            </a:r>
            <a:r>
              <a:rPr lang="hu-HU" sz="2400" dirty="0" smtClean="0"/>
              <a:t>nehezebb. A </a:t>
            </a:r>
            <a:r>
              <a:rPr lang="hu-HU" sz="2400" dirty="0"/>
              <a:t>dokumentumok integritását elsősorban a digitális aláírás és a digitális vízjel alkalmazásával lehet biztosítani. </a:t>
            </a:r>
            <a:endParaRPr lang="hu-HU" sz="2400" dirty="0" smtClean="0"/>
          </a:p>
          <a:p>
            <a:pPr lvl="1" algn="just"/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37" y="3182168"/>
            <a:ext cx="1950589" cy="26119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31" y="3182168"/>
            <a:ext cx="4186245" cy="26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6261463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Digitális adatszolgáltatás</a:t>
            </a:r>
          </a:p>
          <a:p>
            <a:pPr lvl="1"/>
            <a:r>
              <a:rPr lang="hu-HU" sz="2400" dirty="0"/>
              <a:t>a szolgáltató képviselői és az ügyfelek nem találkoznak </a:t>
            </a:r>
            <a:r>
              <a:rPr lang="hu-HU" sz="2400" dirty="0" smtClean="0"/>
              <a:t>személyesen</a:t>
            </a:r>
          </a:p>
          <a:p>
            <a:pPr lvl="1"/>
            <a:r>
              <a:rPr lang="hu-HU" sz="2400" dirty="0" smtClean="0"/>
              <a:t>a</a:t>
            </a:r>
            <a:r>
              <a:rPr lang="pt-BR" sz="2400" dirty="0" smtClean="0"/>
              <a:t>z </a:t>
            </a:r>
            <a:r>
              <a:rPr lang="pt-BR" sz="2400" dirty="0"/>
              <a:t>azonosítás nagyon fontos </a:t>
            </a:r>
            <a:r>
              <a:rPr lang="pt-BR" sz="2400" dirty="0" smtClean="0"/>
              <a:t>probléma</a:t>
            </a:r>
            <a:r>
              <a:rPr lang="hu-HU" sz="2400" dirty="0" smtClean="0"/>
              <a:t>, szerepkörök (külön fejezet)</a:t>
            </a:r>
          </a:p>
          <a:p>
            <a:pPr lvl="1"/>
            <a:r>
              <a:rPr lang="hu-HU" sz="2400" dirty="0"/>
              <a:t>a felhasználó a számára legkedvezőbb időben és helyen veheti igénybe a </a:t>
            </a:r>
            <a:r>
              <a:rPr lang="hu-HU" sz="2400" dirty="0" smtClean="0"/>
              <a:t>szolgáltatást</a:t>
            </a:r>
          </a:p>
          <a:p>
            <a:pPr lvl="1"/>
            <a:r>
              <a:rPr lang="hu-HU" sz="2400" dirty="0"/>
              <a:t>az ügyfél bármikor lekérdezheti, hogy milyen stádiumban van az ügyének </a:t>
            </a:r>
            <a:r>
              <a:rPr lang="hu-HU" sz="2400" dirty="0" smtClean="0"/>
              <a:t>intézése</a:t>
            </a:r>
          </a:p>
          <a:p>
            <a:pPr lvl="1"/>
            <a:r>
              <a:rPr lang="hu-HU" sz="2400" dirty="0"/>
              <a:t>szolgáltatók szempontjából </a:t>
            </a:r>
            <a:r>
              <a:rPr lang="hu-HU" sz="2400" dirty="0" smtClean="0"/>
              <a:t>olcsó</a:t>
            </a:r>
          </a:p>
          <a:p>
            <a:pPr lvl="1"/>
            <a:r>
              <a:rPr lang="hu-HU" sz="2400" dirty="0" smtClean="0"/>
              <a:t>A kulcserőforrások </a:t>
            </a:r>
            <a:r>
              <a:rPr lang="hu-HU" sz="2400" dirty="0"/>
              <a:t>– szerverek, adattárolók és hálózatok - fizikai és technikai védelme is lényegesen komplexebb feladat, mint a hagyományos </a:t>
            </a:r>
            <a:r>
              <a:rPr lang="hu-HU" sz="2400" dirty="0" smtClean="0"/>
              <a:t>adatfeldolgozásnál.</a:t>
            </a:r>
          </a:p>
          <a:p>
            <a:pPr lvl="1"/>
            <a:r>
              <a:rPr lang="hu-HU" sz="2400" dirty="0" smtClean="0"/>
              <a:t>személytelen</a:t>
            </a:r>
          </a:p>
          <a:p>
            <a:pPr lvl="1"/>
            <a:r>
              <a:rPr lang="hu-HU" sz="2400" dirty="0"/>
              <a:t>i</a:t>
            </a:r>
            <a:r>
              <a:rPr lang="hu-HU" sz="2400" dirty="0" smtClean="0"/>
              <a:t>dősek, gyakorlatlan felhasználók!</a:t>
            </a:r>
            <a:endParaRPr lang="hu-HU" sz="2400" dirty="0"/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113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Az adatok </a:t>
            </a:r>
            <a:br>
              <a:rPr lang="hu-HU" dirty="0" smtClean="0"/>
            </a:br>
            <a:r>
              <a:rPr lang="hu-HU" dirty="0" smtClean="0"/>
              <a:t>osztályozása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366" y="618518"/>
            <a:ext cx="3370217" cy="599862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80160" y="2097088"/>
            <a:ext cx="5373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A tulajdonos szempontjából az adatok </a:t>
            </a:r>
            <a:r>
              <a:rPr lang="hu-HU" sz="2400" i="1" dirty="0"/>
              <a:t>érzékenysége</a:t>
            </a:r>
            <a:r>
              <a:rPr lang="hu-HU" sz="2400" dirty="0"/>
              <a:t>, a támadó szempontjából pedig az adatok </a:t>
            </a:r>
            <a:r>
              <a:rPr lang="hu-HU" sz="2400" i="1" dirty="0"/>
              <a:t>fontossága</a:t>
            </a:r>
            <a:r>
              <a:rPr lang="hu-HU" sz="2400" dirty="0"/>
              <a:t> szerint osztályozzuk azokat.</a:t>
            </a:r>
          </a:p>
        </p:txBody>
      </p:sp>
    </p:spTree>
    <p:extLst>
      <p:ext uri="{BB962C8B-B14F-4D97-AF65-F5344CB8AC3E}">
        <p14:creationId xmlns:p14="http://schemas.microsoft.com/office/powerpoint/2010/main" val="28006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8010"/>
            <a:ext cx="9905999" cy="6322424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Az információ osztályozása </a:t>
            </a:r>
            <a:r>
              <a:rPr lang="hu-HU" b="1" dirty="0">
                <a:solidFill>
                  <a:srgbClr val="FFFF00"/>
                </a:solidFill>
              </a:rPr>
              <a:t>érzékenysége</a:t>
            </a:r>
            <a:r>
              <a:rPr lang="hu-HU" b="1" dirty="0"/>
              <a:t> </a:t>
            </a:r>
            <a:r>
              <a:rPr lang="hu-HU" b="1" dirty="0" smtClean="0"/>
              <a:t>szempontjából</a:t>
            </a:r>
          </a:p>
          <a:p>
            <a:r>
              <a:rPr lang="hu-HU" dirty="0" smtClean="0"/>
              <a:t>A.) Vállalatok szempontjából</a:t>
            </a:r>
          </a:p>
          <a:p>
            <a:pPr lvl="1"/>
            <a:r>
              <a:rPr lang="hu-HU" sz="2400" dirty="0" smtClean="0"/>
              <a:t>Egy </a:t>
            </a:r>
            <a:r>
              <a:rPr lang="hu-HU" sz="2400" dirty="0"/>
              <a:t>adatot </a:t>
            </a:r>
            <a:r>
              <a:rPr lang="hu-HU" sz="2400" u="sng" dirty="0"/>
              <a:t>nyilvánosnak</a:t>
            </a:r>
            <a:r>
              <a:rPr lang="hu-HU" sz="2400" dirty="0"/>
              <a:t> tekintünk, ha az mindenki számára </a:t>
            </a:r>
            <a:r>
              <a:rPr lang="hu-HU" sz="2400" dirty="0" smtClean="0"/>
              <a:t>megismerhető</a:t>
            </a:r>
          </a:p>
          <a:p>
            <a:pPr marL="457200" lvl="1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(törvény miatt, vagy saját elhatározásból)</a:t>
            </a:r>
          </a:p>
          <a:p>
            <a:pPr lvl="1" algn="just"/>
            <a:r>
              <a:rPr lang="hu-HU" sz="2400" u="sng" dirty="0"/>
              <a:t>Személyesnek</a:t>
            </a:r>
            <a:r>
              <a:rPr lang="hu-HU" sz="2400" dirty="0"/>
              <a:t> nevezünk egy információt, ha az nem tartozik a nyilvánosságra, de ha kitudódik, akkor nem okoz nagy problémát a vállalat működésében vagy gazdálkodásában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u="sng" dirty="0"/>
              <a:t>Bizalmasnak</a:t>
            </a:r>
            <a:r>
              <a:rPr lang="hu-HU" sz="2400" dirty="0"/>
              <a:t> tekintjük azokat az információkat, melynek kitudódása a vállalat működése vagy gazdálkodása szempontjából komoly problémát okozhat, vagy pedig a versenytársaknak gazdasági előnyt jelenthet.</a:t>
            </a:r>
            <a:endParaRPr lang="hu-HU" sz="2400" dirty="0" smtClean="0"/>
          </a:p>
          <a:p>
            <a:pPr lvl="1"/>
            <a:r>
              <a:rPr lang="hu-HU" sz="2400" u="sng" dirty="0"/>
              <a:t>Titkosak</a:t>
            </a:r>
            <a:r>
              <a:rPr lang="hu-HU" sz="2400" dirty="0"/>
              <a:t> az olyan információk, amelyek jelentős értéket képviselnek, nyilvánosságra kerülésük komoly (pénzügyi) veszteséget, bizalomvesztést okozhat. Ha ilyen adat illetéktelenekhez jut, akkor a vállalat versenyhelyzetét jelentősen rontja.</a:t>
            </a:r>
          </a:p>
        </p:txBody>
      </p:sp>
    </p:spTree>
    <p:extLst>
      <p:ext uri="{BB962C8B-B14F-4D97-AF65-F5344CB8AC3E}">
        <p14:creationId xmlns:p14="http://schemas.microsoft.com/office/powerpoint/2010/main" val="21738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8011"/>
            <a:ext cx="9905999" cy="5373190"/>
          </a:xfrm>
        </p:spPr>
        <p:txBody>
          <a:bodyPr/>
          <a:lstStyle/>
          <a:p>
            <a:r>
              <a:rPr lang="hu-HU" dirty="0" smtClean="0"/>
              <a:t>B.) Természetes személyek (Adatvédelmi törvény)</a:t>
            </a:r>
          </a:p>
          <a:p>
            <a:pPr lvl="1"/>
            <a:r>
              <a:rPr lang="hu-HU" sz="2400" u="sng" dirty="0"/>
              <a:t>Nyilvános</a:t>
            </a:r>
            <a:r>
              <a:rPr lang="hu-HU" sz="2400" dirty="0"/>
              <a:t> adatok a természetes azonosítók, mint nem, haj- vagy szemszín, magasság, stb.. A név is nyilvános adat, de a születési adatok, a telefonszám, és az e-mail cím csak akkor, ha az érintett hozzájárul. </a:t>
            </a:r>
            <a:endParaRPr lang="hu-HU" sz="2400" dirty="0" smtClean="0"/>
          </a:p>
          <a:p>
            <a:pPr marL="914400" lvl="2" indent="0">
              <a:buNone/>
            </a:pPr>
            <a:r>
              <a:rPr lang="hu-HU" dirty="0" smtClean="0"/>
              <a:t>(A közösségi </a:t>
            </a:r>
            <a:r>
              <a:rPr lang="hu-HU" dirty="0"/>
              <a:t>oldalak elterjedésével egyre nagyobb problémát jelent a meggondolatlanul nyilvánosságra hozott adatok tömege</a:t>
            </a:r>
            <a:r>
              <a:rPr lang="hu-HU" dirty="0" smtClean="0"/>
              <a:t>.)</a:t>
            </a:r>
          </a:p>
          <a:p>
            <a:pPr lvl="1"/>
            <a:r>
              <a:rPr lang="hu-HU" sz="2400" dirty="0"/>
              <a:t>A személyes adatok közül </a:t>
            </a:r>
            <a:r>
              <a:rPr lang="hu-HU" sz="2400" u="sng" dirty="0" err="1"/>
              <a:t>bizalmasak</a:t>
            </a:r>
            <a:r>
              <a:rPr lang="hu-HU" sz="2400" dirty="0"/>
              <a:t> azok, amelyeket nem hoznak nyilvánosságra, de meghatározott célból közölnünk kell adatkezelőkkel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u="sng" dirty="0"/>
              <a:t>Titkos</a:t>
            </a:r>
            <a:r>
              <a:rPr lang="hu-HU" sz="2400" dirty="0"/>
              <a:t> minden olyan személyes adat, amelyet a tulajdonosa nem hoz nyilvánosságra.</a:t>
            </a:r>
            <a:endParaRPr lang="hu-HU" sz="2400" dirty="0" smtClean="0"/>
          </a:p>
          <a:p>
            <a:pPr marL="457200" lvl="1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0484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8011"/>
            <a:ext cx="9905999" cy="5373190"/>
          </a:xfrm>
        </p:spPr>
        <p:txBody>
          <a:bodyPr/>
          <a:lstStyle/>
          <a:p>
            <a:r>
              <a:rPr lang="hu-HU" b="1" dirty="0"/>
              <a:t>Az információ osztályozása </a:t>
            </a:r>
            <a:r>
              <a:rPr lang="hu-HU" b="1" dirty="0" smtClean="0">
                <a:solidFill>
                  <a:srgbClr val="FFFF00"/>
                </a:solidFill>
              </a:rPr>
              <a:t>fontosság</a:t>
            </a:r>
            <a:r>
              <a:rPr lang="hu-HU" b="1" dirty="0" smtClean="0"/>
              <a:t> </a:t>
            </a:r>
            <a:r>
              <a:rPr lang="hu-HU" b="1" dirty="0"/>
              <a:t>szempontjából</a:t>
            </a:r>
          </a:p>
          <a:p>
            <a:pPr marL="457200" lvl="1" indent="0">
              <a:buNone/>
            </a:pPr>
            <a:r>
              <a:rPr lang="hu-HU" sz="2400" dirty="0"/>
              <a:t>Az információkat ugyanis nemcsak a tulajdonos, hanem a potenciális </a:t>
            </a:r>
            <a:r>
              <a:rPr lang="hu-HU" sz="2400" dirty="0" err="1" smtClean="0"/>
              <a:t>hekkerek</a:t>
            </a:r>
            <a:r>
              <a:rPr lang="hu-HU" sz="2400" dirty="0" smtClean="0"/>
              <a:t> </a:t>
            </a:r>
            <a:r>
              <a:rPr lang="hu-HU" sz="2400" dirty="0"/>
              <a:t>szempontjából is érdemes </a:t>
            </a:r>
            <a:r>
              <a:rPr lang="hu-HU" sz="2400" dirty="0" smtClean="0"/>
              <a:t>értékelni</a:t>
            </a:r>
            <a:r>
              <a:rPr lang="hu-HU" sz="2400" dirty="0"/>
              <a:t>. </a:t>
            </a:r>
            <a:endParaRPr lang="hu-HU" sz="2400" dirty="0" smtClean="0"/>
          </a:p>
          <a:p>
            <a:pPr lvl="1"/>
            <a:r>
              <a:rPr lang="hu-HU" sz="2400" dirty="0"/>
              <a:t>A támadó szempontjából </a:t>
            </a:r>
            <a:r>
              <a:rPr lang="hu-HU" sz="2400" u="sng" dirty="0"/>
              <a:t>lényegtelen</a:t>
            </a:r>
            <a:r>
              <a:rPr lang="hu-HU" sz="2400" dirty="0"/>
              <a:t> egy információ, ha nem vezet közelebb a cél eléréséhez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u="sng" dirty="0"/>
              <a:t>Fontos</a:t>
            </a:r>
            <a:r>
              <a:rPr lang="hu-HU" sz="2400" dirty="0"/>
              <a:t> egy információ a támadó számára, ha az ugyan közvetlenül nem használható fel, de lényegesen közelebb visz a cél eléréséhez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</a:t>
            </a:r>
            <a:r>
              <a:rPr lang="hu-HU" sz="2400" u="sng" dirty="0"/>
              <a:t>lényeges</a:t>
            </a:r>
            <a:r>
              <a:rPr lang="hu-HU" sz="2400" dirty="0"/>
              <a:t> információk közvetlenül vezetnek eredményre.</a:t>
            </a:r>
          </a:p>
        </p:txBody>
      </p:sp>
    </p:spTree>
    <p:extLst>
      <p:ext uri="{BB962C8B-B14F-4D97-AF65-F5344CB8AC3E}">
        <p14:creationId xmlns:p14="http://schemas.microsoft.com/office/powerpoint/2010/main" val="415893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Kockázati tényezők és védelmi intézkedések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számba vesszük a lehetséges </a:t>
            </a:r>
            <a:r>
              <a:rPr lang="hu-HU" dirty="0" smtClean="0"/>
              <a:t>veszélyforrásokat</a:t>
            </a:r>
          </a:p>
          <a:p>
            <a:r>
              <a:rPr lang="hu-HU" dirty="0"/>
              <a:t>fel kell mérni a releváns kockázati </a:t>
            </a:r>
            <a:r>
              <a:rPr lang="hu-HU" dirty="0" smtClean="0"/>
              <a:t>tényezőket</a:t>
            </a:r>
          </a:p>
          <a:p>
            <a:r>
              <a:rPr lang="hu-HU" dirty="0" smtClean="0"/>
              <a:t>elemezni </a:t>
            </a:r>
            <a:r>
              <a:rPr lang="hu-HU" dirty="0"/>
              <a:t>kell azok hatását és </a:t>
            </a:r>
            <a:endParaRPr lang="hu-HU" dirty="0" smtClean="0"/>
          </a:p>
          <a:p>
            <a:r>
              <a:rPr lang="hu-HU" dirty="0" smtClean="0"/>
              <a:t>meg kell </a:t>
            </a:r>
            <a:r>
              <a:rPr lang="hu-HU" dirty="0"/>
              <a:t>tervezni az ellenük való </a:t>
            </a:r>
            <a:r>
              <a:rPr lang="hu-HU" dirty="0" smtClean="0"/>
              <a:t>védelmet</a:t>
            </a:r>
          </a:p>
          <a:p>
            <a:r>
              <a:rPr lang="hu-HU" dirty="0"/>
              <a:t>rendszeresen meg kell ismételni a kockázatelemzést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695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0594"/>
            <a:ext cx="9905999" cy="5390607"/>
          </a:xfrm>
        </p:spPr>
        <p:txBody>
          <a:bodyPr/>
          <a:lstStyle/>
          <a:p>
            <a:r>
              <a:rPr lang="hu-HU" b="1" dirty="0"/>
              <a:t>3.1 Fizikai veszélyforrások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1" y="1737042"/>
            <a:ext cx="102489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0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2846"/>
            <a:ext cx="9905999" cy="5338355"/>
          </a:xfrm>
        </p:spPr>
        <p:txBody>
          <a:bodyPr/>
          <a:lstStyle/>
          <a:p>
            <a:r>
              <a:rPr lang="hu-HU" b="1" dirty="0" smtClean="0"/>
              <a:t>3.1 Fizikai veszélyforrások</a:t>
            </a:r>
          </a:p>
          <a:p>
            <a:pPr lvl="1"/>
            <a:r>
              <a:rPr lang="hu-HU" sz="2400" dirty="0"/>
              <a:t>A terminálok, a szerverek és a hálózatot működtető aktív elemek nagy értékű berendezések, amelyek elektromos árammal működnek, így azokra alkalmazni kell az általános tűz- és vagyonvédelmi szabályokat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ahol a váratlan, akár csak néhány másodpercig tartó, áramkimaradás károkat okozhat, szünetmentes </a:t>
            </a:r>
            <a:r>
              <a:rPr lang="hu-HU" sz="2400" dirty="0" smtClean="0"/>
              <a:t>áramforrást kell beszerelni</a:t>
            </a:r>
          </a:p>
          <a:p>
            <a:pPr lvl="1"/>
            <a:r>
              <a:rPr lang="hu-HU" sz="2400" dirty="0"/>
              <a:t>a szervereket és a tárolókat lehetőleg olyan helyiségbe kell elhelyezni, amelyik egy nagyobb épület központjában </a:t>
            </a:r>
            <a:r>
              <a:rPr lang="hu-HU" sz="2400" dirty="0" smtClean="0"/>
              <a:t>található, szigorúan </a:t>
            </a:r>
            <a:r>
              <a:rPr lang="hu-HU" sz="2400" dirty="0"/>
              <a:t>szabályozni és naplózni kell az ilyen helységekbe való belépést </a:t>
            </a:r>
            <a:r>
              <a:rPr lang="hu-HU" sz="2400" dirty="0" smtClean="0"/>
              <a:t>is, így a </a:t>
            </a:r>
            <a:r>
              <a:rPr lang="hu-HU" sz="2400" dirty="0"/>
              <a:t>fizikai betörés lehetőségét nehezítjük </a:t>
            </a:r>
            <a:r>
              <a:rPr lang="hu-HU" sz="2400" dirty="0" smtClean="0"/>
              <a:t>meg</a:t>
            </a:r>
          </a:p>
          <a:p>
            <a:pPr lvl="1"/>
            <a:r>
              <a:rPr lang="hu-HU" sz="2400" dirty="0"/>
              <a:t>n</a:t>
            </a:r>
            <a:r>
              <a:rPr lang="hu-HU" sz="2400" dirty="0" smtClean="0"/>
              <a:t>edves környezet elkerülése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5802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7"/>
            <a:ext cx="9905999" cy="5547360"/>
          </a:xfrm>
        </p:spPr>
        <p:txBody>
          <a:bodyPr>
            <a:normAutofit/>
          </a:bodyPr>
          <a:lstStyle/>
          <a:p>
            <a:pPr lvl="1" algn="just"/>
            <a:r>
              <a:rPr lang="hu-HU" sz="2400" dirty="0"/>
              <a:t>Számítástechnikai berendezések érzékenyek a mágneses térre és az elektromágneses </a:t>
            </a:r>
            <a:r>
              <a:rPr lang="hu-HU" sz="2400" dirty="0" smtClean="0"/>
              <a:t>sugárzásra</a:t>
            </a:r>
          </a:p>
          <a:p>
            <a:pPr lvl="2" algn="just"/>
            <a:r>
              <a:rPr lang="hu-HU" sz="2200" dirty="0" smtClean="0"/>
              <a:t>károsíthatja </a:t>
            </a:r>
            <a:r>
              <a:rPr lang="hu-HU" sz="2200" dirty="0"/>
              <a:t>a tárolt </a:t>
            </a:r>
            <a:r>
              <a:rPr lang="hu-HU" sz="2200" dirty="0" smtClean="0"/>
              <a:t>adatokat, </a:t>
            </a:r>
          </a:p>
          <a:p>
            <a:pPr lvl="2" algn="just"/>
            <a:r>
              <a:rPr lang="hu-HU" sz="2200" dirty="0"/>
              <a:t>a berendezések maguk is sugárforrások </a:t>
            </a:r>
            <a:r>
              <a:rPr lang="hu-HU" sz="2200" dirty="0" smtClean="0"/>
              <a:t>(mit csinál?)</a:t>
            </a:r>
          </a:p>
          <a:p>
            <a:pPr lvl="1" algn="just"/>
            <a:r>
              <a:rPr lang="hu-HU" sz="2400" dirty="0" smtClean="0"/>
              <a:t>Az </a:t>
            </a:r>
            <a:r>
              <a:rPr lang="hu-HU" sz="2400" b="1" dirty="0" smtClean="0"/>
              <a:t>illetéktelen </a:t>
            </a:r>
            <a:r>
              <a:rPr lang="hu-HU" sz="2400" b="1" dirty="0"/>
              <a:t>megfigyelés </a:t>
            </a:r>
            <a:r>
              <a:rPr lang="hu-HU" sz="2400" dirty="0"/>
              <a:t>különösen veszélyes, hiszen arról az adat tulajdonosa egyáltalán nem szerez tudomást, így csak megelőző intézkedésekkel védekezhet ellene. A </a:t>
            </a:r>
            <a:r>
              <a:rPr lang="hu-HU" sz="2400" b="1" dirty="0"/>
              <a:t>monitor</a:t>
            </a:r>
            <a:r>
              <a:rPr lang="hu-HU" sz="2400" dirty="0"/>
              <a:t> lényegében a rajta levő képet sugározza, amelyből a támadó megismerheti a képernyőn megjelenő adatokat és az aktuális </a:t>
            </a:r>
            <a:r>
              <a:rPr lang="hu-HU" sz="2400" dirty="0" smtClean="0"/>
              <a:t>munkafolyamatot. A </a:t>
            </a:r>
            <a:r>
              <a:rPr lang="hu-HU" sz="2400" b="1" dirty="0" smtClean="0"/>
              <a:t>processzorok</a:t>
            </a:r>
            <a:r>
              <a:rPr lang="hu-HU" sz="2400" dirty="0" smtClean="0"/>
              <a:t> sugárzása az éppen folyó számításokról nyújt információt. </a:t>
            </a:r>
          </a:p>
          <a:p>
            <a:pPr lvl="1" algn="just"/>
            <a:r>
              <a:rPr lang="hu-HU" sz="2400" dirty="0" err="1"/>
              <a:t>t</a:t>
            </a:r>
            <a:r>
              <a:rPr lang="hu-HU" sz="2400" dirty="0" err="1" smtClean="0"/>
              <a:t>itkosító</a:t>
            </a:r>
            <a:r>
              <a:rPr lang="hu-HU" sz="2400" dirty="0" smtClean="0"/>
              <a:t> algoritmusok megfigyelése (másodlagos csatorna támadás)</a:t>
            </a:r>
          </a:p>
          <a:p>
            <a:pPr marL="457200" lvl="1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7093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324857"/>
          </a:xfrm>
        </p:spPr>
        <p:txBody>
          <a:bodyPr/>
          <a:lstStyle/>
          <a:p>
            <a:pPr algn="just"/>
            <a:r>
              <a:rPr lang="hu-HU" dirty="0"/>
              <a:t>Egy természetes vagy jogi személy valamely rendszerben tárolt, nem publikus adatainak illetéktelen hozzáféréstől való védelmét valamint a fontos – pl. üzleti jellegű – információk folyamatos rendelkezésre állásának biztosítását </a:t>
            </a:r>
            <a:r>
              <a:rPr lang="hu-HU" b="1" dirty="0">
                <a:solidFill>
                  <a:srgbClr val="FFFF00"/>
                </a:solidFill>
              </a:rPr>
              <a:t>adatvédelem</a:t>
            </a:r>
            <a:r>
              <a:rPr lang="hu-HU" dirty="0"/>
              <a:t>nek nevezzük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algn="just"/>
            <a:r>
              <a:rPr lang="hu-HU" dirty="0"/>
              <a:t>Az adatok gyűjtése, tárolása és felhasználása elválik egymástól. Mindegyik másféle védelmet igényel. Az elkülönülés kétféle lehet: </a:t>
            </a:r>
            <a:endParaRPr lang="hu-HU" dirty="0" smtClean="0"/>
          </a:p>
          <a:p>
            <a:pPr lvl="1"/>
            <a:r>
              <a:rPr lang="hu-HU" dirty="0"/>
              <a:t>Térbeli </a:t>
            </a:r>
            <a:r>
              <a:rPr lang="hu-HU" dirty="0" smtClean="0"/>
              <a:t>elkülönülés</a:t>
            </a:r>
          </a:p>
          <a:p>
            <a:pPr lvl="1"/>
            <a:r>
              <a:rPr lang="hu-HU" dirty="0"/>
              <a:t>Időbeli elkülönülés</a:t>
            </a:r>
          </a:p>
        </p:txBody>
      </p:sp>
    </p:spTree>
    <p:extLst>
      <p:ext uri="{BB962C8B-B14F-4D97-AF65-F5344CB8AC3E}">
        <p14:creationId xmlns:p14="http://schemas.microsoft.com/office/powerpoint/2010/main" val="34542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6880"/>
            <a:ext cx="9905999" cy="5354321"/>
          </a:xfrm>
        </p:spPr>
        <p:txBody>
          <a:bodyPr/>
          <a:lstStyle/>
          <a:p>
            <a:r>
              <a:rPr lang="hu-HU" b="1" dirty="0"/>
              <a:t>3.2 Emberi </a:t>
            </a:r>
            <a:r>
              <a:rPr lang="hu-HU" b="1" dirty="0" smtClean="0"/>
              <a:t>veszélyforrások</a:t>
            </a:r>
          </a:p>
          <a:p>
            <a:pPr lvl="1"/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40" y="1333070"/>
            <a:ext cx="7416800" cy="46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6085840"/>
          </a:xfrm>
        </p:spPr>
        <p:txBody>
          <a:bodyPr/>
          <a:lstStyle/>
          <a:p>
            <a:r>
              <a:rPr lang="hu-HU" b="1" dirty="0"/>
              <a:t>3.2 Emberi veszélyforrások</a:t>
            </a:r>
          </a:p>
          <a:p>
            <a:pPr lvl="1"/>
            <a:r>
              <a:rPr lang="hu-HU" sz="2400" dirty="0"/>
              <a:t>Az informatikai rendszerek azon a pontjai leginkább veszélyeztetettek, amelyeknél ember-gép interakció történik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Attól függően, hogy a felhasználó mekkora hatáskörrel rendelkezik a rendszer működése során és milyen akciókat hajthat végre beszélhetünk </a:t>
            </a:r>
            <a:r>
              <a:rPr lang="hu-HU" sz="2400" b="1" dirty="0"/>
              <a:t>ügyintézőről</a:t>
            </a:r>
            <a:r>
              <a:rPr lang="hu-HU" sz="2400" dirty="0"/>
              <a:t>, </a:t>
            </a:r>
            <a:r>
              <a:rPr lang="hu-HU" sz="2400" b="1" dirty="0"/>
              <a:t>üzemeltetőről</a:t>
            </a:r>
            <a:r>
              <a:rPr lang="hu-HU" sz="2400" dirty="0"/>
              <a:t>, </a:t>
            </a:r>
            <a:r>
              <a:rPr lang="hu-HU" sz="2400" b="1" dirty="0" smtClean="0"/>
              <a:t>mérnökről</a:t>
            </a:r>
            <a:r>
              <a:rPr lang="hu-HU" sz="2400" dirty="0" smtClean="0"/>
              <a:t> </a:t>
            </a:r>
            <a:r>
              <a:rPr lang="hu-HU" sz="2400" dirty="0"/>
              <a:t>és </a:t>
            </a:r>
            <a:r>
              <a:rPr lang="hu-HU" sz="2400" b="1" dirty="0"/>
              <a:t>programozóról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Az </a:t>
            </a:r>
            <a:r>
              <a:rPr lang="hu-HU" sz="2400" u="sng" dirty="0"/>
              <a:t>ügyintéző</a:t>
            </a:r>
            <a:r>
              <a:rPr lang="hu-HU" sz="2400" dirty="0"/>
              <a:t> szűk jogkörrel rendelkezik, elsősorban adatbevitelt végez és csak a hozzárendelt, korlátozott erőforrásokat használhatja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Az </a:t>
            </a:r>
            <a:r>
              <a:rPr lang="hu-HU" sz="2400" u="sng" dirty="0"/>
              <a:t>üzemeltető</a:t>
            </a:r>
            <a:r>
              <a:rPr lang="hu-HU" sz="2400" dirty="0"/>
              <a:t> széleskörű ismerettel és jogosítvánnyal rendelkezik a rendszer felhasználásával kapcsolatban</a:t>
            </a:r>
            <a:r>
              <a:rPr lang="hu-HU" sz="2400" dirty="0" smtClean="0"/>
              <a:t>.</a:t>
            </a:r>
          </a:p>
          <a:p>
            <a:pPr lvl="2"/>
            <a:r>
              <a:rPr lang="hu-HU" sz="2200" dirty="0"/>
              <a:t>f</a:t>
            </a:r>
            <a:r>
              <a:rPr lang="hu-HU" sz="2200" dirty="0" smtClean="0"/>
              <a:t>elhasználó nyilvántartás, jogosultság beállítás, változások követése, kiléptetés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3964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7040"/>
            <a:ext cx="9905999" cy="5344161"/>
          </a:xfrm>
        </p:spPr>
        <p:txBody>
          <a:bodyPr/>
          <a:lstStyle/>
          <a:p>
            <a:pPr lvl="1"/>
            <a:r>
              <a:rPr lang="hu-HU" sz="2400" dirty="0"/>
              <a:t>A </a:t>
            </a:r>
            <a:r>
              <a:rPr lang="hu-HU" sz="2400" u="sng" dirty="0"/>
              <a:t>mérnök</a:t>
            </a:r>
            <a:r>
              <a:rPr lang="hu-HU" sz="2400" dirty="0"/>
              <a:t> magas szintű informatikai képzettséggel rendelkező személy, aki nagy informatikai rendszereket implementál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</a:t>
            </a:r>
            <a:r>
              <a:rPr lang="hu-HU" sz="2400" u="sng" dirty="0"/>
              <a:t>programozó</a:t>
            </a:r>
            <a:r>
              <a:rPr lang="hu-HU" sz="2400" dirty="0"/>
              <a:t> készíti azokat a programokat, amelyek informatikai rendszereinken működnek</a:t>
            </a:r>
            <a:r>
              <a:rPr lang="hu-HU" sz="2400" dirty="0" smtClean="0"/>
              <a:t>.</a:t>
            </a:r>
          </a:p>
          <a:p>
            <a:pPr lvl="2"/>
            <a:r>
              <a:rPr lang="hu-HU" sz="2200" dirty="0" smtClean="0"/>
              <a:t>„guruk”, beépített funkciók, kerekítés!</a:t>
            </a:r>
          </a:p>
          <a:p>
            <a:pPr lvl="2"/>
            <a:r>
              <a:rPr lang="hu-HU" sz="2200" dirty="0"/>
              <a:t>p</a:t>
            </a:r>
            <a:r>
              <a:rPr lang="hu-HU" sz="2200" dirty="0" smtClean="0"/>
              <a:t>rogramfejlesztő vállalkozások</a:t>
            </a:r>
          </a:p>
          <a:p>
            <a:pPr lvl="1"/>
            <a:r>
              <a:rPr lang="hu-HU" sz="2400" dirty="0"/>
              <a:t>Egyszerű, de fontos szabály, hogy az üzemeltető csak akkor lépjen be a rendszerbe üzemeltetői szerepkörben, ha arra feltétlenül szükség van. Különben dolgozzon felhasználói szerepkörben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 err="1" smtClean="0"/>
              <a:t>Social</a:t>
            </a:r>
            <a:r>
              <a:rPr lang="hu-HU" sz="2400" dirty="0" smtClean="0"/>
              <a:t> </a:t>
            </a:r>
            <a:r>
              <a:rPr lang="hu-HU" sz="2400" dirty="0" err="1" smtClean="0"/>
              <a:t>Engineering</a:t>
            </a:r>
            <a:endParaRPr lang="hu-HU" sz="2400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2604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396240"/>
            <a:ext cx="3999547" cy="5811520"/>
          </a:xfrm>
        </p:spPr>
        <p:txBody>
          <a:bodyPr/>
          <a:lstStyle/>
          <a:p>
            <a:pPr algn="just"/>
            <a:r>
              <a:rPr lang="hu-HU" dirty="0"/>
              <a:t>Az </a:t>
            </a:r>
            <a:r>
              <a:rPr lang="hu-HU" b="1" dirty="0"/>
              <a:t>adathalászok</a:t>
            </a:r>
            <a:r>
              <a:rPr lang="hu-HU" dirty="0"/>
              <a:t> célpontjai elsősorban a honlappal rendelkező pénzintézetek, de a támadás lényegében minden online szolgáltató ellen irányulhat. Olyan honlapot készítenek, amelyik nagyon hasonlít valamely pénzintézet honlapjára. A felhasználók leveleinek tartalma is érdekli az adathalászokat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79" y="598170"/>
            <a:ext cx="5927137" cy="53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6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55600"/>
            <a:ext cx="5157787" cy="6024880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3.3 Technikai </a:t>
            </a:r>
            <a:r>
              <a:rPr lang="hu-HU" b="1" dirty="0" smtClean="0"/>
              <a:t>veszélyforrások</a:t>
            </a:r>
          </a:p>
          <a:p>
            <a:pPr lvl="1" algn="just"/>
            <a:r>
              <a:rPr lang="hu-HU" sz="2400" dirty="0"/>
              <a:t>Az eszközök és a szoftverek területén viharos fejlődés történt. A számítógépek sebessége exponenciálisan nőt és ugyanez igaz tárolókapacitásukra is. Ezzel párhuzamosan üzembiztonságuk is sokkal nagyobb lett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 smtClean="0"/>
              <a:t>a.) számítógépek, hálózatok</a:t>
            </a:r>
          </a:p>
          <a:p>
            <a:pPr lvl="1" algn="just"/>
            <a:r>
              <a:rPr lang="hu-HU" sz="2400" dirty="0" smtClean="0"/>
              <a:t>b.) kártékony programok</a:t>
            </a:r>
          </a:p>
          <a:p>
            <a:pPr lvl="1" algn="just"/>
            <a:r>
              <a:rPr lang="hu-HU" sz="2400" dirty="0" smtClean="0"/>
              <a:t>c.) kéretlen levelek</a:t>
            </a:r>
          </a:p>
          <a:p>
            <a:pPr lvl="1" algn="just"/>
            <a:r>
              <a:rPr lang="hu-HU" sz="2400" dirty="0" smtClean="0"/>
              <a:t>d.) leterheléses támadás</a:t>
            </a:r>
          </a:p>
          <a:p>
            <a:pPr lvl="1" algn="just"/>
            <a:r>
              <a:rPr lang="hu-HU" sz="2400" dirty="0"/>
              <a:t>e</a:t>
            </a:r>
            <a:r>
              <a:rPr lang="hu-HU" sz="2400" dirty="0" smtClean="0"/>
              <a:t>.) mobil eszközök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58" y="1084262"/>
            <a:ext cx="4660962" cy="31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7040"/>
            <a:ext cx="9905999" cy="5516880"/>
          </a:xfrm>
        </p:spPr>
        <p:txBody>
          <a:bodyPr/>
          <a:lstStyle/>
          <a:p>
            <a:r>
              <a:rPr lang="hu-HU" b="1" dirty="0" smtClean="0"/>
              <a:t>a.) Számítógépek és hálózatok, mint veszélyforrások</a:t>
            </a:r>
            <a:endParaRPr lang="hu-HU" b="1" dirty="0"/>
          </a:p>
          <a:p>
            <a:pPr lvl="1"/>
            <a:r>
              <a:rPr lang="hu-HU" sz="2400" dirty="0"/>
              <a:t>Régen </a:t>
            </a:r>
            <a:r>
              <a:rPr lang="hu-HU" sz="2400" dirty="0" smtClean="0"/>
              <a:t>adatbiztonság </a:t>
            </a:r>
            <a:r>
              <a:rPr lang="hu-HU" sz="2400" dirty="0"/>
              <a:t>szempontjából </a:t>
            </a:r>
            <a:r>
              <a:rPr lang="hu-HU" sz="2400" dirty="0" smtClean="0"/>
              <a:t>maguk </a:t>
            </a:r>
            <a:r>
              <a:rPr lang="hu-HU" sz="2400" dirty="0"/>
              <a:t>a számítógépek és a hálózatok fontos technikai veszélyforrások voltak. A szoftverek sem működtek olyan biztonságosan, mint azt ma természetesnek tartjuk</a:t>
            </a:r>
            <a:r>
              <a:rPr lang="hu-HU" sz="2400" dirty="0" smtClean="0"/>
              <a:t>. </a:t>
            </a:r>
            <a:r>
              <a:rPr lang="hu-HU" sz="2400" dirty="0"/>
              <a:t>(</a:t>
            </a:r>
            <a:r>
              <a:rPr lang="hu-HU" sz="2400" dirty="0" smtClean="0"/>
              <a:t>összeomlások, gyenge azonosítás, hálózati adatcsere)</a:t>
            </a:r>
          </a:p>
          <a:p>
            <a:pPr lvl="1"/>
            <a:r>
              <a:rPr lang="hu-HU" sz="2400" dirty="0" smtClean="0"/>
              <a:t>1995. SSL protokoll megjelenése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Ma már az </a:t>
            </a:r>
            <a:r>
              <a:rPr lang="hu-HU" sz="2400" dirty="0"/>
              <a:t>infrastruktúra aktív és passzív elemei ritkán hibásodnak </a:t>
            </a:r>
            <a:r>
              <a:rPr lang="hu-HU" sz="2400" dirty="0" smtClean="0"/>
              <a:t>meg, de elavulnak, 3-4 évente cserélni kellene őket</a:t>
            </a:r>
          </a:p>
          <a:p>
            <a:pPr lvl="1"/>
            <a:r>
              <a:rPr lang="hu-HU" sz="2400" dirty="0"/>
              <a:t>Az informatikai hálózatok sűrűsége és sebessége is jelentősen nőtt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javult a hálózatos infrastruktúra üzembiztonsága is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4069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6560"/>
            <a:ext cx="9905999" cy="5374641"/>
          </a:xfrm>
        </p:spPr>
        <p:txBody>
          <a:bodyPr>
            <a:normAutofit/>
          </a:bodyPr>
          <a:lstStyle/>
          <a:p>
            <a:pPr lvl="1"/>
            <a:r>
              <a:rPr lang="hu-HU" sz="2400" dirty="0"/>
              <a:t>A mai informatikai rendszerek igen bonyolultak, nagy méretűek, így óhatatlanul tartalmaznak hibákat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 smtClean="0"/>
              <a:t>Heterogének (különböző, korú, teljesítményű, operációs rendszerű)</a:t>
            </a:r>
          </a:p>
          <a:p>
            <a:pPr lvl="1"/>
            <a:r>
              <a:rPr lang="hu-HU" sz="2400" dirty="0" smtClean="0"/>
              <a:t>Ideiglenesen vagy véglegesen kivont berendezések a hálózaton</a:t>
            </a:r>
          </a:p>
          <a:p>
            <a:pPr lvl="1"/>
            <a:r>
              <a:rPr lang="hu-HU" sz="2400" dirty="0" smtClean="0"/>
              <a:t>Adattárolók problémái (</a:t>
            </a:r>
            <a:r>
              <a:rPr lang="hu-HU" sz="2400" dirty="0" err="1" smtClean="0"/>
              <a:t>usb</a:t>
            </a:r>
            <a:r>
              <a:rPr lang="hu-HU" sz="2400" dirty="0" smtClean="0"/>
              <a:t> tárolók, biztonságos megsemmisítés)</a:t>
            </a:r>
          </a:p>
          <a:p>
            <a:pPr lvl="1"/>
            <a:r>
              <a:rPr lang="hu-HU" sz="2400" dirty="0" smtClean="0"/>
              <a:t>Operációs rendszerek és alkalmazói szoftverek (hibák, frissítések)</a:t>
            </a:r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2498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6560"/>
            <a:ext cx="4710747" cy="6055360"/>
          </a:xfrm>
        </p:spPr>
        <p:txBody>
          <a:bodyPr>
            <a:normAutofit/>
          </a:bodyPr>
          <a:lstStyle/>
          <a:p>
            <a:r>
              <a:rPr lang="hu-HU" b="1" dirty="0" smtClean="0"/>
              <a:t>b.) Kártékony programok</a:t>
            </a:r>
          </a:p>
          <a:p>
            <a:pPr lvl="1" algn="just"/>
            <a:r>
              <a:rPr lang="hu-HU" sz="2400" dirty="0"/>
              <a:t>A sokszor bizonytalanul működő hardverelemek és infrastruktúra mellett a rosszindulatú programok (</a:t>
            </a:r>
            <a:r>
              <a:rPr lang="hu-HU" sz="2400" dirty="0" err="1"/>
              <a:t>malware</a:t>
            </a:r>
            <a:r>
              <a:rPr lang="hu-HU" sz="2400" dirty="0"/>
              <a:t>) is gyakran előforduló károkozók az informatikai rendszerekben. Ennek a programfajtának tipikus képviselői a </a:t>
            </a:r>
            <a:r>
              <a:rPr lang="hu-HU" sz="2400" b="1" dirty="0"/>
              <a:t>vírusok</a:t>
            </a:r>
            <a:r>
              <a:rPr lang="hu-HU" sz="2400" dirty="0"/>
              <a:t>, a </a:t>
            </a:r>
            <a:r>
              <a:rPr lang="hu-HU" sz="2400" b="1" dirty="0"/>
              <a:t>férgek</a:t>
            </a:r>
            <a:r>
              <a:rPr lang="hu-HU" sz="2400" dirty="0"/>
              <a:t> és a </a:t>
            </a:r>
            <a:r>
              <a:rPr lang="hu-HU" sz="2400" b="1" dirty="0"/>
              <a:t>trójaiak</a:t>
            </a:r>
            <a:r>
              <a:rPr lang="hu-HU" sz="2400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4" y="1190942"/>
            <a:ext cx="5192395" cy="39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55600"/>
            <a:ext cx="9905999" cy="5435601"/>
          </a:xfrm>
        </p:spPr>
        <p:txBody>
          <a:bodyPr/>
          <a:lstStyle/>
          <a:p>
            <a:r>
              <a:rPr lang="hu-HU" b="1" dirty="0" smtClean="0"/>
              <a:t>1. Vírusok</a:t>
            </a:r>
          </a:p>
          <a:p>
            <a:pPr lvl="1"/>
            <a:r>
              <a:rPr lang="hu-HU" sz="2400" dirty="0"/>
              <a:t>A vírusok (és a férgek) legfontosabb jellemzője, hogy reprodukcióra képes számítógépes programok. Biológiai névrokonaikhoz hasonlóan felépítésük nagyon egyszerű, méretük pedig kicsi. A vírusok közvetlen kárt is okozhatnak, adatokat törölhetnek és módosíthatnak a számítógépeken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vírusok három részből állnak, úgymint kereső, reprodukáló és akciót végrehajtó részből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Kezdetben a fájlvírusok és a boot szektort fertőző (BSI) vírusok terjedtek el </a:t>
            </a:r>
            <a:r>
              <a:rPr lang="hu-HU" sz="2400" dirty="0" smtClean="0"/>
              <a:t>a legjobban.</a:t>
            </a:r>
          </a:p>
          <a:p>
            <a:pPr lvl="1"/>
            <a:r>
              <a:rPr lang="hu-HU" sz="2400" dirty="0"/>
              <a:t>Napjainkban a makró és az e-mail vírusok okozzák a legtöbb problémát.</a:t>
            </a:r>
          </a:p>
        </p:txBody>
      </p:sp>
    </p:spTree>
    <p:extLst>
      <p:ext uri="{BB962C8B-B14F-4D97-AF65-F5344CB8AC3E}">
        <p14:creationId xmlns:p14="http://schemas.microsoft.com/office/powerpoint/2010/main" val="1266141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96240"/>
            <a:ext cx="9905999" cy="5394961"/>
          </a:xfrm>
        </p:spPr>
        <p:txBody>
          <a:bodyPr/>
          <a:lstStyle/>
          <a:p>
            <a:r>
              <a:rPr lang="hu-HU" b="1" dirty="0" smtClean="0"/>
              <a:t>2</a:t>
            </a:r>
            <a:r>
              <a:rPr lang="hu-HU" b="1" dirty="0"/>
              <a:t>.</a:t>
            </a:r>
            <a:r>
              <a:rPr lang="hu-HU" b="1" dirty="0" smtClean="0"/>
              <a:t> Férgek</a:t>
            </a:r>
          </a:p>
          <a:p>
            <a:pPr lvl="1"/>
            <a:r>
              <a:rPr lang="hu-HU" sz="2400" dirty="0"/>
              <a:t>A férgek (</a:t>
            </a:r>
            <a:r>
              <a:rPr lang="hu-HU" sz="2400" dirty="0" err="1"/>
              <a:t>worm</a:t>
            </a:r>
            <a:r>
              <a:rPr lang="hu-HU" sz="2400" dirty="0"/>
              <a:t>) is reprodukcióra képes </a:t>
            </a:r>
            <a:r>
              <a:rPr lang="hu-HU" sz="2400" dirty="0" smtClean="0"/>
              <a:t>programok, </a:t>
            </a:r>
            <a:r>
              <a:rPr lang="hu-HU" sz="2400" dirty="0"/>
              <a:t>ellentétben azonban a </a:t>
            </a:r>
            <a:r>
              <a:rPr lang="hu-HU" sz="2400" dirty="0" smtClean="0"/>
              <a:t>vírusokkal, </a:t>
            </a:r>
            <a:r>
              <a:rPr lang="hu-HU" sz="2400" dirty="0"/>
              <a:t>terjedésükhöz nincs szükségük hordozó állományokra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férgek leggyakrabban e-maillel jutnak el újabb felhasználókhoz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linkre kattintva általában nem a hasznos adatot kapja meg, hanem </a:t>
            </a:r>
            <a:r>
              <a:rPr lang="hu-HU" sz="2400" dirty="0" err="1"/>
              <a:t>aktivizálódik</a:t>
            </a:r>
            <a:r>
              <a:rPr lang="hu-HU" sz="2400" dirty="0"/>
              <a:t> a féreg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Ma már olyan férgek is terjednek a világhálón, amelyek aktivizálásához nem kell megnyitni a mellékletet, elég a levelet elolvasni.</a:t>
            </a:r>
          </a:p>
        </p:txBody>
      </p:sp>
    </p:spTree>
    <p:extLst>
      <p:ext uri="{BB962C8B-B14F-4D97-AF65-F5344CB8AC3E}">
        <p14:creationId xmlns:p14="http://schemas.microsoft.com/office/powerpoint/2010/main" val="325230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324857"/>
          </a:xfrm>
        </p:spPr>
        <p:txBody>
          <a:bodyPr/>
          <a:lstStyle/>
          <a:p>
            <a:r>
              <a:rPr lang="hu-HU" b="1" dirty="0" smtClean="0"/>
              <a:t>1.2 Az </a:t>
            </a:r>
            <a:r>
              <a:rPr lang="hu-HU" b="1" dirty="0"/>
              <a:t>adatvédelem céljai és </a:t>
            </a:r>
            <a:r>
              <a:rPr lang="hu-HU" b="1" dirty="0" smtClean="0"/>
              <a:t>eszközei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99" y="1389137"/>
            <a:ext cx="6541201" cy="40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5364481"/>
          </a:xfrm>
        </p:spPr>
        <p:txBody>
          <a:bodyPr/>
          <a:lstStyle/>
          <a:p>
            <a:r>
              <a:rPr lang="hu-HU" b="1" dirty="0" smtClean="0"/>
              <a:t>3. Trójaiak</a:t>
            </a:r>
          </a:p>
          <a:p>
            <a:pPr lvl="1" algn="just"/>
            <a:r>
              <a:rPr lang="hu-HU" sz="2400" dirty="0"/>
              <a:t>A trójaiak az internetes korszak termékei, csak hálózatba kapcsolt számítógépeken tudják kifejteni tevékenységüket. Ezek is kicsi programok, de a vírusoktól és férgektől eltérően reprodukcióra képtelenek, így maguktól nem is terjednek. Általában valamilyen hasznosnak látszó programban rejtik el </a:t>
            </a:r>
            <a:r>
              <a:rPr lang="hu-HU" sz="2400" dirty="0" smtClean="0"/>
              <a:t>őket</a:t>
            </a:r>
            <a:r>
              <a:rPr lang="hu-HU" sz="2400" dirty="0"/>
              <a:t>. Innen származik az elnevezésük </a:t>
            </a:r>
            <a:r>
              <a:rPr lang="hu-HU" sz="2400" dirty="0" smtClean="0"/>
              <a:t>is.</a:t>
            </a:r>
          </a:p>
          <a:p>
            <a:pPr lvl="1" algn="just"/>
            <a:r>
              <a:rPr lang="hu-HU" sz="2400" dirty="0"/>
              <a:t>elektronikus levél mellékleteként kaphatjuk meg </a:t>
            </a:r>
            <a:r>
              <a:rPr lang="hu-HU" sz="2400" dirty="0" smtClean="0"/>
              <a:t>őket, de terjedhetnek </a:t>
            </a:r>
            <a:r>
              <a:rPr lang="hu-HU" sz="2400" dirty="0"/>
              <a:t>weboldalakról letöltött, fertőzött állományokkal is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Feladatuk, hogy telepedjenek rá számítógépekre és azokról információkat juttassanak el gazdájuknak. Általában a háttérben, csendben meghúzódva gyűjtik vagy küldik gazdájuknak az adatokat.</a:t>
            </a:r>
          </a:p>
        </p:txBody>
      </p:sp>
    </p:spTree>
    <p:extLst>
      <p:ext uri="{BB962C8B-B14F-4D97-AF65-F5344CB8AC3E}">
        <p14:creationId xmlns:p14="http://schemas.microsoft.com/office/powerpoint/2010/main" val="306220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6560"/>
            <a:ext cx="9905999" cy="5374641"/>
          </a:xfrm>
        </p:spPr>
        <p:txBody>
          <a:bodyPr>
            <a:normAutofit/>
          </a:bodyPr>
          <a:lstStyle/>
          <a:p>
            <a:pPr lvl="1"/>
            <a:r>
              <a:rPr lang="hu-HU" sz="2400" u="sng" dirty="0"/>
              <a:t>jelszólopó </a:t>
            </a:r>
            <a:r>
              <a:rPr lang="hu-HU" sz="2400" u="sng" dirty="0" smtClean="0"/>
              <a:t>trójaiak</a:t>
            </a:r>
            <a:r>
              <a:rPr lang="hu-HU" sz="2400" dirty="0" smtClean="0"/>
              <a:t>: A </a:t>
            </a:r>
            <a:r>
              <a:rPr lang="hu-HU" sz="2400" dirty="0"/>
              <a:t>billentyűzetet figyelik és közben összegyűjtik a felhasználó által használt felhasználói neveket és jelszavakat. Egy másik típusuk a felhasználó </a:t>
            </a:r>
            <a:r>
              <a:rPr lang="hu-HU" sz="2400" dirty="0" err="1"/>
              <a:t>jelszavait</a:t>
            </a:r>
            <a:r>
              <a:rPr lang="hu-HU" sz="2400" dirty="0"/>
              <a:t> tartalmazó kódolt vagy </a:t>
            </a:r>
            <a:r>
              <a:rPr lang="hu-HU" sz="2400" dirty="0" err="1"/>
              <a:t>kódolatlan</a:t>
            </a:r>
            <a:r>
              <a:rPr lang="hu-HU" sz="2400" dirty="0"/>
              <a:t> állományokat keresi </a:t>
            </a:r>
            <a:r>
              <a:rPr lang="hu-HU" sz="2400" dirty="0" smtClean="0"/>
              <a:t> </a:t>
            </a:r>
            <a:r>
              <a:rPr lang="hu-HU" sz="2400" dirty="0"/>
              <a:t>számítógép memóriájában</a:t>
            </a:r>
            <a:r>
              <a:rPr lang="hu-HU" sz="2400" dirty="0" smtClean="0"/>
              <a:t>.</a:t>
            </a:r>
            <a:endParaRPr lang="hu-HU" sz="2400" dirty="0"/>
          </a:p>
          <a:p>
            <a:pPr lvl="1"/>
            <a:r>
              <a:rPr lang="hu-HU" sz="2400" dirty="0"/>
              <a:t>A </a:t>
            </a:r>
            <a:r>
              <a:rPr lang="hu-HU" sz="2400" u="sng" dirty="0" err="1"/>
              <a:t>backdoor</a:t>
            </a:r>
            <a:r>
              <a:rPr lang="hu-HU" sz="2400" dirty="0"/>
              <a:t> programok igyekeznek felderíteni a nem eléggé védett és így kinyitható kommunikációs portokat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</a:t>
            </a:r>
            <a:r>
              <a:rPr lang="hu-HU" sz="2400" u="sng" dirty="0"/>
              <a:t>letöltő</a:t>
            </a:r>
            <a:r>
              <a:rPr lang="hu-HU" sz="2400" dirty="0"/>
              <a:t> trójaiak egy számítógépbe kerülve további programokat töltenek le a gépre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</a:t>
            </a:r>
            <a:r>
              <a:rPr lang="hu-HU" sz="2400" u="sng" dirty="0"/>
              <a:t>kémprogramok</a:t>
            </a:r>
            <a:r>
              <a:rPr lang="hu-HU" sz="2400" dirty="0"/>
              <a:t> (</a:t>
            </a:r>
            <a:r>
              <a:rPr lang="hu-HU" sz="2400" dirty="0" err="1"/>
              <a:t>spyware</a:t>
            </a:r>
            <a:r>
              <a:rPr lang="hu-HU" sz="2400" dirty="0"/>
              <a:t>), a jelszólopókhoz hasonlóan települnek a gépekre, de nem jelszavakat, hanem a felhasználó személyes adatait, esetleg számítógép használati szokásait gyűjtik össze és továbbítják.</a:t>
            </a:r>
          </a:p>
        </p:txBody>
      </p:sp>
    </p:spTree>
    <p:extLst>
      <p:ext uri="{BB962C8B-B14F-4D97-AF65-F5344CB8AC3E}">
        <p14:creationId xmlns:p14="http://schemas.microsoft.com/office/powerpoint/2010/main" val="346349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6560"/>
            <a:ext cx="9905999" cy="5374641"/>
          </a:xfrm>
        </p:spPr>
        <p:txBody>
          <a:bodyPr/>
          <a:lstStyle/>
          <a:p>
            <a:r>
              <a:rPr lang="hu-HU" dirty="0"/>
              <a:t>A vírusok, férgek és trójaiak ellen védekezhetünk úgy, hogy nem fogadunk el fájlokat ellenőrizetlen forrásból, nem nyitunk ki ismeretlen küldőtől érkező, mellékletet tartalmazó mailt és nem töltünk le állományokat bármilyen weboldalról</a:t>
            </a:r>
            <a:r>
              <a:rPr lang="hu-HU" dirty="0" smtClean="0"/>
              <a:t>.</a:t>
            </a:r>
          </a:p>
          <a:p>
            <a:r>
              <a:rPr lang="hu-HU" dirty="0"/>
              <a:t>A vírusirtók nemcsak a vírusok, hanem a többi rosszindulatú program ellen is védelmet nyújtanak</a:t>
            </a:r>
            <a:r>
              <a:rPr lang="hu-HU" dirty="0" smtClean="0"/>
              <a:t>. (hatékonyság, frissítés)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10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6880"/>
            <a:ext cx="9905999" cy="5994400"/>
          </a:xfrm>
        </p:spPr>
        <p:txBody>
          <a:bodyPr/>
          <a:lstStyle/>
          <a:p>
            <a:r>
              <a:rPr lang="hu-HU" b="1" dirty="0" smtClean="0"/>
              <a:t>c.) Kéretlen levelek</a:t>
            </a:r>
          </a:p>
          <a:p>
            <a:pPr lvl="1"/>
            <a:r>
              <a:rPr lang="hu-HU" sz="2400" dirty="0"/>
              <a:t>A kéretlen levelek (spam mail) mindennapjaink kellemetlen és, mint arra az előző fejezetben rámutattunk, sokszor kártékony tartalmat hordozó velejárói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Összeállítva e-mail címek egy listáját egyetlen gombnyomásra lehet ugyanazt a levelet a listán szereplő címekre továbbítani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 smtClean="0"/>
              <a:t>Kézenfekvő </a:t>
            </a:r>
            <a:r>
              <a:rPr lang="hu-HU" sz="2400" dirty="0"/>
              <a:t>gondolat volt, hogy ezt a technikát reklámok továbbítására is fel lehet használni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Kereső </a:t>
            </a:r>
            <a:r>
              <a:rPr lang="hu-HU" sz="2400" dirty="0" smtClean="0"/>
              <a:t>robotok</a:t>
            </a:r>
          </a:p>
          <a:p>
            <a:pPr lvl="1"/>
            <a:r>
              <a:rPr lang="hu-HU" sz="2400" dirty="0"/>
              <a:t>Az e-mail címek gyűjtésének megnehezítésére többféle technikát </a:t>
            </a:r>
            <a:r>
              <a:rPr lang="hu-HU" sz="2400" dirty="0" smtClean="0"/>
              <a:t>alkalmaznak (kép, </a:t>
            </a:r>
            <a:r>
              <a:rPr lang="hu-HU" sz="2400" dirty="0" err="1" smtClean="0"/>
              <a:t>at</a:t>
            </a:r>
            <a:r>
              <a:rPr lang="hu-HU" sz="2400" dirty="0" smtClean="0"/>
              <a:t>, </a:t>
            </a:r>
            <a:r>
              <a:rPr lang="hu-HU" sz="2400" dirty="0" err="1" smtClean="0"/>
              <a:t>dot</a:t>
            </a:r>
            <a:r>
              <a:rPr lang="hu-HU" sz="2400" dirty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159" y="5571353"/>
            <a:ext cx="1463121" cy="5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8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86080"/>
            <a:ext cx="9905999" cy="5405121"/>
          </a:xfrm>
        </p:spPr>
        <p:txBody>
          <a:bodyPr/>
          <a:lstStyle/>
          <a:p>
            <a:r>
              <a:rPr lang="hu-HU" dirty="0" smtClean="0"/>
              <a:t>Magas a spam-</a:t>
            </a:r>
            <a:r>
              <a:rPr lang="hu-HU" dirty="0" err="1" smtClean="0"/>
              <a:t>ek</a:t>
            </a:r>
            <a:r>
              <a:rPr lang="hu-HU" dirty="0" smtClean="0"/>
              <a:t> aránya, 90% körüli.</a:t>
            </a:r>
          </a:p>
          <a:p>
            <a:r>
              <a:rPr lang="hu-HU" dirty="0" smtClean="0"/>
              <a:t>Az </a:t>
            </a:r>
            <a:r>
              <a:rPr lang="hu-HU" dirty="0"/>
              <a:t>internet forgalmának </a:t>
            </a:r>
            <a:r>
              <a:rPr lang="hu-HU" dirty="0" err="1" smtClean="0"/>
              <a:t>monitorozása</a:t>
            </a:r>
            <a:endParaRPr lang="hu-HU" dirty="0" smtClean="0"/>
          </a:p>
          <a:p>
            <a:r>
              <a:rPr lang="hu-HU" dirty="0" smtClean="0"/>
              <a:t>Tiltó lista, Honnan jött</a:t>
            </a:r>
          </a:p>
          <a:p>
            <a:r>
              <a:rPr lang="hu-HU" dirty="0" smtClean="0"/>
              <a:t>Zombihálózatok</a:t>
            </a:r>
          </a:p>
          <a:p>
            <a:r>
              <a:rPr lang="hu-HU" dirty="0" smtClean="0"/>
              <a:t>Szűrőprogramok a tűzfalakban, </a:t>
            </a:r>
            <a:r>
              <a:rPr lang="hu-HU" smtClean="0"/>
              <a:t>levelező programokban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83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7"/>
            <a:ext cx="9905999" cy="5347064"/>
          </a:xfrm>
        </p:spPr>
        <p:txBody>
          <a:bodyPr/>
          <a:lstStyle/>
          <a:p>
            <a:r>
              <a:rPr lang="hu-HU" b="1" dirty="0" smtClean="0"/>
              <a:t>Működőképesség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1288869"/>
            <a:ext cx="6818811" cy="50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943600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Működőképesség</a:t>
            </a:r>
          </a:p>
          <a:p>
            <a:pPr marL="457200" lvl="1" indent="0" algn="just">
              <a:buNone/>
            </a:pPr>
            <a:r>
              <a:rPr lang="hu-HU" sz="2400" dirty="0"/>
              <a:t>Működőképesség alatt a rendszernek és a rendszer elemeinek az elvárt és igényelt üzemelési állapotban való fennmaradását értjük. A működőképesség </a:t>
            </a:r>
            <a:r>
              <a:rPr lang="hu-HU" sz="2400" dirty="0" smtClean="0"/>
              <a:t>fogalma </a:t>
            </a:r>
            <a:r>
              <a:rPr lang="hu-HU" sz="2400" dirty="0"/>
              <a:t>sok esetben azonos az üzembiztonság fogalmával. Ezen állapot fenntartásának alapfeladatait a rendszeradminisztrátor (rendszer menedzser) látja el</a:t>
            </a:r>
            <a:r>
              <a:rPr lang="hu-HU" sz="2400" dirty="0" smtClean="0"/>
              <a:t>.</a:t>
            </a:r>
            <a:endParaRPr lang="hu-HU" sz="2400" dirty="0"/>
          </a:p>
          <a:p>
            <a:pPr marL="457200" indent="-457200">
              <a:buAutoNum type="arabicParenR"/>
            </a:pPr>
            <a:r>
              <a:rPr lang="hu-HU" dirty="0" smtClean="0"/>
              <a:t>Mik </a:t>
            </a:r>
            <a:r>
              <a:rPr lang="hu-HU" dirty="0"/>
              <a:t>azok az eszközök illetve erőforrások, amiket meg akarunk védeni</a:t>
            </a:r>
            <a:r>
              <a:rPr lang="hu-HU" dirty="0" smtClean="0"/>
              <a:t>?</a:t>
            </a:r>
          </a:p>
          <a:p>
            <a:pPr marL="457200" indent="-457200">
              <a:buAutoNum type="arabicParenR"/>
            </a:pPr>
            <a:r>
              <a:rPr lang="hu-HU" dirty="0" smtClean="0"/>
              <a:t>Milyen </a:t>
            </a:r>
            <a:r>
              <a:rPr lang="hu-HU" dirty="0"/>
              <a:t>veszélyek fenyegetik az adott erőforrásokat</a:t>
            </a:r>
            <a:r>
              <a:rPr lang="hu-HU" dirty="0" smtClean="0"/>
              <a:t>?</a:t>
            </a:r>
          </a:p>
          <a:p>
            <a:pPr marL="457200" indent="-457200">
              <a:buAutoNum type="arabicParenR"/>
            </a:pPr>
            <a:r>
              <a:rPr lang="hu-HU" dirty="0"/>
              <a:t>Milyen hatásfokkal kezeli ezeket a kockázatokat a választott biztonsági megoldás</a:t>
            </a:r>
            <a:r>
              <a:rPr lang="hu-HU" dirty="0" smtClean="0"/>
              <a:t>?</a:t>
            </a:r>
          </a:p>
          <a:p>
            <a:pPr marL="457200" indent="-457200">
              <a:buAutoNum type="arabicParenR"/>
            </a:pPr>
            <a:r>
              <a:rPr lang="hu-HU" dirty="0"/>
              <a:t>A választott megoldás milyen új biztonsági réseket okoz</a:t>
            </a:r>
            <a:r>
              <a:rPr lang="hu-HU" dirty="0" smtClean="0"/>
              <a:t>?</a:t>
            </a:r>
          </a:p>
          <a:p>
            <a:pPr marL="457200" indent="-457200">
              <a:buAutoNum type="arabicParenR"/>
            </a:pPr>
            <a:r>
              <a:rPr lang="hu-HU" dirty="0"/>
              <a:t>Megéri-e alkalmazni a megoldást?</a:t>
            </a:r>
            <a:endParaRPr lang="hu-HU" dirty="0" smtClean="0"/>
          </a:p>
          <a:p>
            <a:pPr marL="457200" indent="-457200">
              <a:buAutoNum type="arabicParenR"/>
            </a:pPr>
            <a:endParaRPr lang="hu-HU" dirty="0" smtClean="0"/>
          </a:p>
          <a:p>
            <a:pPr marL="457200" indent="-457200">
              <a:buAutoNum type="arabicParenR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46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4632"/>
            <a:ext cx="9905999" cy="530656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sz="2400" dirty="0" smtClean="0"/>
              <a:t>A </a:t>
            </a:r>
            <a:r>
              <a:rPr lang="hu-HU" sz="2400" b="1" i="1" dirty="0">
                <a:solidFill>
                  <a:srgbClr val="FFFF00"/>
                </a:solidFill>
              </a:rPr>
              <a:t>fenyegetés</a:t>
            </a:r>
            <a:r>
              <a:rPr lang="hu-HU" sz="2400" dirty="0"/>
              <a:t> egy lehetséges módját jelenti a rendszer megtámadásának, amit egy támadó </a:t>
            </a:r>
            <a:r>
              <a:rPr lang="hu-HU" sz="2400" dirty="0" smtClean="0"/>
              <a:t>alkalmazhat.</a:t>
            </a:r>
          </a:p>
          <a:p>
            <a:pPr marL="457200" lvl="1" indent="0" algn="just">
              <a:buNone/>
            </a:pPr>
            <a:endParaRPr lang="hu-HU" sz="10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A </a:t>
            </a:r>
            <a:r>
              <a:rPr lang="hu-HU" sz="2400" b="1" i="1" dirty="0">
                <a:solidFill>
                  <a:srgbClr val="FFFF00"/>
                </a:solidFill>
              </a:rPr>
              <a:t>kockázat</a:t>
            </a:r>
            <a:r>
              <a:rPr lang="hu-HU" sz="2400" dirty="0"/>
              <a:t> ellenben azt jelenti, amikor ehhez hozzászámoljuk és mérlegeljük a siker valószínűségét, a szükséges erőforrásokat és áldozatokat, amit a támadónak meg kell hoznia a siker érdekében illetve, hogy az adott sikeres támadás milyen következményekkel jár a megvédeni kívánt erőforrásainkra nézve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endParaRPr lang="hu-HU" sz="1000" dirty="0" smtClean="0"/>
          </a:p>
          <a:p>
            <a:pPr marL="457200" lvl="1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biztonsági kockázatok kezelését tovább nehezíti, hogy maga a biztonság kérdése, érzete illetve a kockázattűrő képesség is szubjektív. </a:t>
            </a:r>
          </a:p>
        </p:txBody>
      </p:sp>
    </p:spTree>
    <p:extLst>
      <p:ext uri="{BB962C8B-B14F-4D97-AF65-F5344CB8AC3E}">
        <p14:creationId xmlns:p14="http://schemas.microsoft.com/office/powerpoint/2010/main" val="12948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ndelkezésre állás – 2018. december – 100% - Prémium Word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5" y="1323339"/>
            <a:ext cx="7594737" cy="50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467798" y="596928"/>
            <a:ext cx="481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Rendelkezésre állás (elérhetőség)</a:t>
            </a:r>
          </a:p>
        </p:txBody>
      </p:sp>
    </p:spTree>
    <p:extLst>
      <p:ext uri="{BB962C8B-B14F-4D97-AF65-F5344CB8AC3E}">
        <p14:creationId xmlns:p14="http://schemas.microsoft.com/office/powerpoint/2010/main" val="173060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879592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Rendelkezésre állás (elérhetőség)</a:t>
            </a:r>
          </a:p>
          <a:p>
            <a:pPr marL="457200" lvl="1" indent="0" algn="just">
              <a:buNone/>
            </a:pPr>
            <a:r>
              <a:rPr lang="hu-HU" sz="2400" dirty="0" smtClean="0"/>
              <a:t>A </a:t>
            </a:r>
            <a:r>
              <a:rPr lang="hu-HU" sz="2400" dirty="0"/>
              <a:t>rendelkezésre állás (elérhetőség) olyan tulajdonság, amely lehetővé teszi, hogy a feljogosított entitás által támasztott igény alapján az adott objektum </a:t>
            </a:r>
            <a:r>
              <a:rPr lang="hu-HU" sz="2400" b="1" dirty="0"/>
              <a:t>elérhető</a:t>
            </a:r>
            <a:r>
              <a:rPr lang="hu-HU" sz="2400" dirty="0"/>
              <a:t> és </a:t>
            </a:r>
            <a:r>
              <a:rPr lang="hu-HU" sz="2400" b="1" dirty="0"/>
              <a:t>használható</a:t>
            </a:r>
            <a:r>
              <a:rPr lang="hu-HU" sz="2400" dirty="0"/>
              <a:t> legyen. Az a tényleges állapot, amikor egy informatikai rendszer szolgáltatásai - amely szolgáltatások különbözők lehetnek - </a:t>
            </a:r>
            <a:r>
              <a:rPr lang="hu-HU" sz="2400" b="1" dirty="0"/>
              <a:t>állandóan vagy egy meghatározott időben rendelkezésre állnak</a:t>
            </a:r>
            <a:r>
              <a:rPr lang="hu-HU" sz="2400" dirty="0"/>
              <a:t>, és a rendszer működőképessége sem átmenetileg, sem pedig tartósan nincs akadályozva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/>
              <a:t>A szolgáltatás tehát</a:t>
            </a:r>
          </a:p>
          <a:p>
            <a:pPr marL="457200" lvl="1" indent="0" algn="just">
              <a:buNone/>
            </a:pPr>
            <a:r>
              <a:rPr lang="hu-HU" sz="2400" dirty="0"/>
              <a:t>- minél hosszabb ideig (bármikor) és</a:t>
            </a:r>
          </a:p>
          <a:p>
            <a:pPr marL="457200" lvl="1" indent="0" algn="just">
              <a:buNone/>
            </a:pPr>
            <a:r>
              <a:rPr lang="hu-HU" sz="2400" dirty="0"/>
              <a:t>- minél több helyről (bárhonnan) elérhető kell legyen és</a:t>
            </a:r>
          </a:p>
          <a:p>
            <a:pPr marL="457200" lvl="1" indent="0" algn="just">
              <a:buNone/>
            </a:pPr>
            <a:r>
              <a:rPr lang="hu-HU" sz="2400" dirty="0"/>
              <a:t>- a végrehajtás folyamatának követhetőnek kell lennie.</a:t>
            </a:r>
          </a:p>
        </p:txBody>
      </p:sp>
    </p:spTree>
    <p:extLst>
      <p:ext uri="{BB962C8B-B14F-4D97-AF65-F5344CB8AC3E}">
        <p14:creationId xmlns:p14="http://schemas.microsoft.com/office/powerpoint/2010/main" val="27793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561</TotalTime>
  <Words>2337</Words>
  <Application>Microsoft Office PowerPoint</Application>
  <PresentationFormat>Szélesvásznú</PresentationFormat>
  <Paragraphs>204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8" baseType="lpstr">
      <vt:lpstr>Arial</vt:lpstr>
      <vt:lpstr>Trebuchet MS</vt:lpstr>
      <vt:lpstr>Tw Cen MT</vt:lpstr>
      <vt:lpstr>Áramkör</vt:lpstr>
      <vt:lpstr>Informatikai Biztonság</vt:lpstr>
      <vt:lpstr> 1. Az adatvédelem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2. Az adatok  osztályozása</vt:lpstr>
      <vt:lpstr>PowerPoint-bemutató</vt:lpstr>
      <vt:lpstr>PowerPoint-bemutató</vt:lpstr>
      <vt:lpstr>PowerPoint-bemutató</vt:lpstr>
      <vt:lpstr>3. Kockázati tényezők és védelmi intézkedések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Informatikai Biztonság</dc:title>
  <dc:creator>Andrikó (P) Imre</dc:creator>
  <cp:lastModifiedBy>Pocak</cp:lastModifiedBy>
  <cp:revision>45</cp:revision>
  <dcterms:created xsi:type="dcterms:W3CDTF">2022-02-22T11:16:02Z</dcterms:created>
  <dcterms:modified xsi:type="dcterms:W3CDTF">2022-02-23T10:46:58Z</dcterms:modified>
</cp:coreProperties>
</file>